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78" r:id="rId2"/>
    <p:sldId id="269" r:id="rId3"/>
    <p:sldId id="317" r:id="rId4"/>
    <p:sldId id="290" r:id="rId5"/>
    <p:sldId id="288" r:id="rId6"/>
    <p:sldId id="335" r:id="rId7"/>
    <p:sldId id="336" r:id="rId8"/>
    <p:sldId id="289" r:id="rId9"/>
    <p:sldId id="311" r:id="rId10"/>
    <p:sldId id="292" r:id="rId11"/>
    <p:sldId id="319" r:id="rId12"/>
    <p:sldId id="293" r:id="rId13"/>
    <p:sldId id="320" r:id="rId14"/>
    <p:sldId id="294" r:id="rId15"/>
    <p:sldId id="321" r:id="rId16"/>
    <p:sldId id="295" r:id="rId17"/>
    <p:sldId id="322" r:id="rId18"/>
    <p:sldId id="296" r:id="rId19"/>
    <p:sldId id="323" r:id="rId20"/>
    <p:sldId id="297" r:id="rId21"/>
    <p:sldId id="324" r:id="rId22"/>
    <p:sldId id="298" r:id="rId23"/>
    <p:sldId id="325" r:id="rId24"/>
    <p:sldId id="299" r:id="rId25"/>
    <p:sldId id="326" r:id="rId26"/>
    <p:sldId id="300" r:id="rId27"/>
    <p:sldId id="327" r:id="rId28"/>
    <p:sldId id="312" r:id="rId29"/>
    <p:sldId id="313" r:id="rId30"/>
    <p:sldId id="314" r:id="rId31"/>
    <p:sldId id="304" r:id="rId32"/>
    <p:sldId id="328" r:id="rId33"/>
    <p:sldId id="305" r:id="rId34"/>
    <p:sldId id="329" r:id="rId35"/>
    <p:sldId id="306" r:id="rId36"/>
    <p:sldId id="330" r:id="rId37"/>
    <p:sldId id="307" r:id="rId38"/>
    <p:sldId id="331" r:id="rId39"/>
    <p:sldId id="308" r:id="rId40"/>
    <p:sldId id="332" r:id="rId41"/>
    <p:sldId id="309" r:id="rId42"/>
    <p:sldId id="333" r:id="rId43"/>
    <p:sldId id="310" r:id="rId44"/>
    <p:sldId id="334" r:id="rId45"/>
    <p:sldId id="283" r:id="rId46"/>
    <p:sldId id="318" r:id="rId47"/>
    <p:sldId id="315" r:id="rId4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CF"/>
    <a:srgbClr val="F88C7A"/>
    <a:srgbClr val="FAB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43" autoAdjust="0"/>
    <p:restoredTop sz="61404" autoAdjust="0"/>
  </p:normalViewPr>
  <p:slideViewPr>
    <p:cSldViewPr>
      <p:cViewPr varScale="1">
        <p:scale>
          <a:sx n="65" d="100"/>
          <a:sy n="65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6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C3E6C6-A444-4E46-AB36-8F2671C9636E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A9CD14-BC45-4AF4-BA37-0F97F9F0F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90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816D56-DD5F-486A-AEA0-417E047C1A2B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89039F-7E5C-4B67-A6B2-982DFB0A4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36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node/31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node/31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node/314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node/314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node/314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node/314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node/314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node/314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node/314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users/randy-steele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temrobotics.cs.pdx.edu/node/314" TargetMode="Externa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users/randy-steele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temrobotics.cs.pdx.edu/node/314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node/31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temrobotics.cs.pdx.edu/users/randy-steele" TargetMode="Externa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users/randy-steele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temrobotics.cs.pdx.edu/node/314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users/randy-steel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temrobotics.cs.pdx.edu/node/314" TargetMode="Externa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node/319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temrobotics.cs.pdx.edu/users/randy-steele" TargetMode="Externa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Kln6zTy4C8&amp;feature=player_detailpage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youtube.com/watch?feature=player_detailpage&amp;v=xvrjIJw3OSU" TargetMode="External"/><Relationship Id="rId4" Type="http://schemas.openxmlformats.org/officeDocument/2006/relationships/hyperlink" Target="http://www.youtube.com/watch?v=RdYHljZi7ys&amp;feature=player_detailpage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users/randy-steel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temrobotics.cs.pdx.edu/node/314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indstorms.lego.com/Overview/NXTreme.aspx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users/randy-steel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temrobotics.cs.pdx.edu/node/314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users/randy-steel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temrobotics.cs.pdx.edu/node/314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39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 the Orange Button on the NXT Brick?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98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 the Orange Button on the NXT Brick?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>
                <a:effectLst/>
              </a:rPr>
              <a:t>The Four Parts of a NXT Circuit</a:t>
            </a:r>
            <a:r>
              <a:rPr lang="en-US" dirty="0" smtClean="0">
                <a:effectLst/>
              </a:rPr>
              <a:t> (see </a:t>
            </a:r>
            <a:r>
              <a:rPr lang="en-US" u="none" strike="noStrike" dirty="0" smtClean="0">
                <a:effectLst/>
                <a:hlinkClick r:id="rId3" action="ppaction://hlinkfile"/>
              </a:rPr>
              <a:t>NXT Circuit PPT</a:t>
            </a:r>
            <a:r>
              <a:rPr lang="en-US" dirty="0" smtClean="0">
                <a:effectLst/>
              </a:rPr>
              <a:t> : slide 1)</a:t>
            </a:r>
          </a:p>
          <a:p>
            <a:r>
              <a:rPr lang="en-US" dirty="0"/>
              <a:t>Power Source – Battery</a:t>
            </a:r>
          </a:p>
          <a:p>
            <a:r>
              <a:rPr lang="en-US" dirty="0"/>
              <a:t>Conducting Path – Wires</a:t>
            </a:r>
          </a:p>
          <a:p>
            <a:pPr defTabSz="931774">
              <a:defRPr/>
            </a:pPr>
            <a:r>
              <a:rPr lang="en-US" dirty="0"/>
              <a:t>Load – Motors, or other outputs (lamps, LCD screen, speaker)</a:t>
            </a:r>
          </a:p>
          <a:p>
            <a:pPr marL="0" lvl="1" defTabSz="931774">
              <a:defRPr/>
            </a:pPr>
            <a:r>
              <a:rPr lang="en-US" b="1" dirty="0"/>
              <a:t>Switch – NXT brick buttons</a:t>
            </a:r>
            <a:r>
              <a:rPr lang="en-US" dirty="0"/>
              <a:t>, or other inputs (ultrasonic, sound and light sensors)</a:t>
            </a:r>
          </a:p>
          <a:p>
            <a:pPr lvl="1"/>
            <a:r>
              <a:rPr lang="en-US" dirty="0"/>
              <a:t>    Ask students which sensor acts like a simple switch (Touch Sensor)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98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are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Connecting Wires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31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are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Connecting Wires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>
                <a:effectLst/>
              </a:rPr>
              <a:t>The Four Parts of a NXT Circuit</a:t>
            </a:r>
            <a:r>
              <a:rPr lang="en-US" dirty="0" smtClean="0">
                <a:effectLst/>
              </a:rPr>
              <a:t> (see </a:t>
            </a:r>
            <a:r>
              <a:rPr lang="en-US" u="none" strike="noStrike" dirty="0" smtClean="0">
                <a:effectLst/>
                <a:hlinkClick r:id="rId3" action="ppaction://hlinkfile"/>
              </a:rPr>
              <a:t>NXT Circuit PPT</a:t>
            </a:r>
            <a:r>
              <a:rPr lang="en-US" dirty="0" smtClean="0">
                <a:effectLst/>
              </a:rPr>
              <a:t> : slide 1)</a:t>
            </a:r>
          </a:p>
          <a:p>
            <a:r>
              <a:rPr lang="en-US" dirty="0"/>
              <a:t>Power Source – Battery</a:t>
            </a:r>
          </a:p>
          <a:p>
            <a:r>
              <a:rPr lang="en-US" b="1" dirty="0"/>
              <a:t>Conducting Path – Wires</a:t>
            </a:r>
          </a:p>
          <a:p>
            <a:pPr defTabSz="931774">
              <a:defRPr/>
            </a:pPr>
            <a:r>
              <a:rPr lang="en-US" dirty="0"/>
              <a:t>Load – Motors, or other outputs (lamps, LCD screen, speaker)</a:t>
            </a:r>
          </a:p>
          <a:p>
            <a:pPr marL="0" lvl="1" defTabSz="931774">
              <a:defRPr/>
            </a:pPr>
            <a:r>
              <a:rPr lang="en-US" dirty="0"/>
              <a:t>Switch – NXT brick buttons, or other inputs (ultrasonic, sound and light sensors)</a:t>
            </a:r>
          </a:p>
          <a:p>
            <a:pPr lvl="1"/>
            <a:r>
              <a:rPr lang="en-US" dirty="0"/>
              <a:t>    Ask students which sensor acts like a simple switch (Touch Sensor)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31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NXT Brick Battery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22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NXT Brick Battery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>
                <a:effectLst/>
              </a:rPr>
              <a:t>The Four Parts of a NXT Circuit</a:t>
            </a:r>
            <a:r>
              <a:rPr lang="en-US" dirty="0" smtClean="0">
                <a:effectLst/>
              </a:rPr>
              <a:t> (see </a:t>
            </a:r>
            <a:r>
              <a:rPr lang="en-US" u="none" strike="noStrike" dirty="0" smtClean="0">
                <a:effectLst/>
                <a:hlinkClick r:id="rId3" action="ppaction://hlinkfile"/>
              </a:rPr>
              <a:t>NXT Circuit PPT</a:t>
            </a:r>
            <a:r>
              <a:rPr lang="en-US" dirty="0" smtClean="0">
                <a:effectLst/>
              </a:rPr>
              <a:t> : slide 1)</a:t>
            </a:r>
          </a:p>
          <a:p>
            <a:r>
              <a:rPr lang="en-US" b="1" dirty="0"/>
              <a:t>Power Source – Battery</a:t>
            </a:r>
          </a:p>
          <a:p>
            <a:r>
              <a:rPr lang="en-US" dirty="0"/>
              <a:t>Conducting Path – Wires</a:t>
            </a:r>
          </a:p>
          <a:p>
            <a:pPr defTabSz="931774">
              <a:defRPr/>
            </a:pPr>
            <a:r>
              <a:rPr lang="en-US" dirty="0"/>
              <a:t>Load – Motors, or other outputs (lamps, LCD screen, speaker)</a:t>
            </a:r>
          </a:p>
          <a:p>
            <a:pPr marL="0" lvl="1" defTabSz="931774">
              <a:defRPr/>
            </a:pPr>
            <a:r>
              <a:rPr lang="en-US" dirty="0"/>
              <a:t>Switch – NXT brick buttons, or other inputs (ultrasonic, sound and light sensors)</a:t>
            </a:r>
          </a:p>
          <a:p>
            <a:pPr lvl="1"/>
            <a:r>
              <a:rPr lang="en-US" dirty="0"/>
              <a:t>    Ask students which sensor acts like a simple switch (Touch Sensor)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22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NXT Brick Speaker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33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NXT Brick Speaker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>
                <a:effectLst/>
              </a:rPr>
              <a:t>The Four Parts of a NXT Circuit</a:t>
            </a:r>
            <a:r>
              <a:rPr lang="en-US" dirty="0" smtClean="0">
                <a:effectLst/>
              </a:rPr>
              <a:t> (see </a:t>
            </a:r>
            <a:r>
              <a:rPr lang="en-US" u="none" strike="noStrike" dirty="0" smtClean="0">
                <a:effectLst/>
                <a:hlinkClick r:id="rId3" action="ppaction://hlinkfile"/>
              </a:rPr>
              <a:t>NXT Circuit PPT</a:t>
            </a:r>
            <a:r>
              <a:rPr lang="en-US" dirty="0" smtClean="0">
                <a:effectLst/>
              </a:rPr>
              <a:t> : slide 1)</a:t>
            </a:r>
          </a:p>
          <a:p>
            <a:r>
              <a:rPr lang="en-US" dirty="0"/>
              <a:t>Power Source – Battery</a:t>
            </a:r>
          </a:p>
          <a:p>
            <a:r>
              <a:rPr lang="en-US" dirty="0"/>
              <a:t>Conducting Path – Wires</a:t>
            </a:r>
          </a:p>
          <a:p>
            <a:pPr defTabSz="931774">
              <a:defRPr/>
            </a:pPr>
            <a:r>
              <a:rPr lang="en-US" b="1" dirty="0"/>
              <a:t>Load – </a:t>
            </a:r>
            <a:r>
              <a:rPr lang="en-US" dirty="0"/>
              <a:t>Motors, or </a:t>
            </a:r>
            <a:r>
              <a:rPr lang="en-US" b="1" dirty="0"/>
              <a:t>other outputs </a:t>
            </a:r>
            <a:r>
              <a:rPr lang="en-US" dirty="0"/>
              <a:t>(lamps, LCD screen, </a:t>
            </a:r>
            <a:r>
              <a:rPr lang="en-US" b="1" dirty="0"/>
              <a:t>speaker</a:t>
            </a:r>
            <a:r>
              <a:rPr lang="en-US" dirty="0"/>
              <a:t>)</a:t>
            </a:r>
          </a:p>
          <a:p>
            <a:pPr marL="0" lvl="1" defTabSz="931774">
              <a:defRPr/>
            </a:pPr>
            <a:r>
              <a:rPr lang="en-US" dirty="0"/>
              <a:t>Switch – NXT brick buttons, or other inputs (ultrasonic, sound and light sensors)</a:t>
            </a:r>
          </a:p>
          <a:p>
            <a:pPr lvl="1"/>
            <a:r>
              <a:rPr lang="en-US" dirty="0"/>
              <a:t>    Ask students which sensor acts like a simple switch (Touch Sensor)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33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Ultrasonic Sensor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85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Ultrasonic Sensor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>
                <a:effectLst/>
              </a:rPr>
              <a:t>The Four Parts of a NXT Circuit</a:t>
            </a:r>
            <a:r>
              <a:rPr lang="en-US" dirty="0" smtClean="0">
                <a:effectLst/>
              </a:rPr>
              <a:t> (see </a:t>
            </a:r>
            <a:r>
              <a:rPr lang="en-US" u="none" strike="noStrike" dirty="0" smtClean="0">
                <a:effectLst/>
                <a:hlinkClick r:id="rId3" action="ppaction://hlinkfile"/>
              </a:rPr>
              <a:t>NXT Circuit PPT</a:t>
            </a:r>
            <a:r>
              <a:rPr lang="en-US" dirty="0" smtClean="0">
                <a:effectLst/>
              </a:rPr>
              <a:t> : slide 1)</a:t>
            </a:r>
          </a:p>
          <a:p>
            <a:r>
              <a:rPr lang="en-US" dirty="0"/>
              <a:t>Power Source – Battery</a:t>
            </a:r>
          </a:p>
          <a:p>
            <a:r>
              <a:rPr lang="en-US" dirty="0"/>
              <a:t>Conducting Path – Wires</a:t>
            </a:r>
          </a:p>
          <a:p>
            <a:pPr defTabSz="931774">
              <a:defRPr/>
            </a:pPr>
            <a:r>
              <a:rPr lang="en-US" dirty="0"/>
              <a:t>Load – Motors, or other outputs (lamps, LCD screen, speaker)</a:t>
            </a:r>
          </a:p>
          <a:p>
            <a:pPr marL="0" lvl="1" defTabSz="931774">
              <a:defRPr/>
            </a:pPr>
            <a:r>
              <a:rPr lang="en-US" b="1" dirty="0"/>
              <a:t>Switch –</a:t>
            </a:r>
            <a:r>
              <a:rPr lang="en-US" dirty="0"/>
              <a:t> NXT brick buttons, or </a:t>
            </a:r>
            <a:r>
              <a:rPr lang="en-US" b="1" dirty="0"/>
              <a:t>other inputs (ultrasonic</a:t>
            </a:r>
            <a:r>
              <a:rPr lang="en-US" dirty="0"/>
              <a:t>, sound and light sensors)</a:t>
            </a:r>
          </a:p>
          <a:p>
            <a:pPr lvl="1"/>
            <a:r>
              <a:rPr lang="en-US" dirty="0"/>
              <a:t>    Ask students which sensor acts like a simple switch (Touch Sensor)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8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14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USB Cable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USB Cable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endParaRPr lang="en-US" u="sng" dirty="0" smtClean="0">
              <a:effectLst/>
            </a:endParaRPr>
          </a:p>
          <a:p>
            <a:r>
              <a:rPr lang="en-US" u="sng" dirty="0" smtClean="0">
                <a:effectLst/>
              </a:rPr>
              <a:t>The Four Parts of a NXT Circuit</a:t>
            </a:r>
            <a:r>
              <a:rPr lang="en-US" dirty="0" smtClean="0">
                <a:effectLst/>
              </a:rPr>
              <a:t> (see </a:t>
            </a:r>
            <a:r>
              <a:rPr lang="en-US" u="none" strike="noStrike" dirty="0" smtClean="0">
                <a:effectLst/>
                <a:hlinkClick r:id="rId3" action="ppaction://hlinkfile"/>
              </a:rPr>
              <a:t>NXT Circuit PPT</a:t>
            </a:r>
            <a:r>
              <a:rPr lang="en-US" dirty="0" smtClean="0">
                <a:effectLst/>
              </a:rPr>
              <a:t> : slide 1)</a:t>
            </a:r>
          </a:p>
          <a:p>
            <a:r>
              <a:rPr lang="en-US" dirty="0"/>
              <a:t>Power Source – Battery</a:t>
            </a:r>
          </a:p>
          <a:p>
            <a:r>
              <a:rPr lang="en-US" b="1" dirty="0"/>
              <a:t>Conducting Path – Wires</a:t>
            </a:r>
          </a:p>
          <a:p>
            <a:pPr defTabSz="931774">
              <a:defRPr/>
            </a:pPr>
            <a:r>
              <a:rPr lang="en-US" dirty="0"/>
              <a:t>Load – Motors, or other outputs (lamps, LCD screen, speaker)</a:t>
            </a:r>
          </a:p>
          <a:p>
            <a:pPr marL="0" lvl="1" defTabSz="931774">
              <a:defRPr/>
            </a:pPr>
            <a:r>
              <a:rPr lang="en-US" dirty="0"/>
              <a:t>Switch – NXT brick buttons, or other inputs (ultrasonic, sound and light sensors)</a:t>
            </a:r>
          </a:p>
          <a:p>
            <a:pPr lvl="1"/>
            <a:r>
              <a:rPr lang="en-US" dirty="0"/>
              <a:t>    Ask students which sensor acts like a simple switch (Touch Sensor)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15-hole Beam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85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15-hole Beam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E) None of the above</a:t>
            </a:r>
          </a:p>
          <a:p>
            <a:endParaRPr lang="en-US" u="sng" dirty="0" smtClean="0">
              <a:effectLst/>
            </a:endParaRPr>
          </a:p>
          <a:p>
            <a:r>
              <a:rPr lang="en-US" u="sng" dirty="0" smtClean="0">
                <a:effectLst/>
              </a:rPr>
              <a:t>The Four Parts of a NXT Circuit</a:t>
            </a:r>
            <a:r>
              <a:rPr lang="en-US" dirty="0" smtClean="0">
                <a:effectLst/>
              </a:rPr>
              <a:t> (see </a:t>
            </a:r>
            <a:r>
              <a:rPr lang="en-US" u="none" strike="noStrike" dirty="0" smtClean="0">
                <a:effectLst/>
                <a:hlinkClick r:id="rId3" action="ppaction://hlinkfile"/>
              </a:rPr>
              <a:t>NXT Circuit PPT</a:t>
            </a:r>
            <a:r>
              <a:rPr lang="en-US" dirty="0" smtClean="0">
                <a:effectLst/>
              </a:rPr>
              <a:t> : slide 1)</a:t>
            </a:r>
          </a:p>
          <a:p>
            <a:r>
              <a:rPr lang="en-US" dirty="0"/>
              <a:t>Power Source – Battery</a:t>
            </a:r>
          </a:p>
          <a:p>
            <a:r>
              <a:rPr lang="en-US" dirty="0"/>
              <a:t>Conducting Path – Wires</a:t>
            </a:r>
          </a:p>
          <a:p>
            <a:pPr defTabSz="931774">
              <a:defRPr/>
            </a:pPr>
            <a:r>
              <a:rPr lang="en-US" dirty="0"/>
              <a:t>Load – Motors, or other outputs (lamps, LCD screen, speaker)</a:t>
            </a:r>
          </a:p>
          <a:p>
            <a:pPr marL="0" lvl="1" defTabSz="931774">
              <a:defRPr/>
            </a:pPr>
            <a:r>
              <a:rPr lang="en-US" dirty="0"/>
              <a:t>Switch – NXT brick buttons, or other inputs (ultrasonic, sound and light sensors)</a:t>
            </a:r>
          </a:p>
          <a:p>
            <a:pPr lvl="1"/>
            <a:r>
              <a:rPr lang="en-US" dirty="0"/>
              <a:t>    Ask students which sensor acts like a simple switch (Touch Sensor)</a:t>
            </a: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85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Motor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03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Motor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endParaRPr lang="en-US" u="sng" dirty="0" smtClean="0">
              <a:effectLst/>
            </a:endParaRPr>
          </a:p>
          <a:p>
            <a:r>
              <a:rPr lang="en-US" u="sng" dirty="0" smtClean="0">
                <a:effectLst/>
              </a:rPr>
              <a:t>The Four Parts of a NXT Circuit</a:t>
            </a:r>
            <a:r>
              <a:rPr lang="en-US" dirty="0" smtClean="0">
                <a:effectLst/>
              </a:rPr>
              <a:t> (see </a:t>
            </a:r>
            <a:r>
              <a:rPr lang="en-US" u="none" strike="noStrike" dirty="0" smtClean="0">
                <a:effectLst/>
                <a:hlinkClick r:id="rId3" action="ppaction://hlinkfile"/>
              </a:rPr>
              <a:t>NXT Circuit PPT</a:t>
            </a:r>
            <a:r>
              <a:rPr lang="en-US" dirty="0" smtClean="0">
                <a:effectLst/>
              </a:rPr>
              <a:t> : slide 1)</a:t>
            </a:r>
          </a:p>
          <a:p>
            <a:r>
              <a:rPr lang="en-US" dirty="0"/>
              <a:t>Power Source – Battery</a:t>
            </a:r>
          </a:p>
          <a:p>
            <a:r>
              <a:rPr lang="en-US" dirty="0"/>
              <a:t>Conducting Path – Wires</a:t>
            </a:r>
          </a:p>
          <a:p>
            <a:pPr defTabSz="931774">
              <a:defRPr/>
            </a:pPr>
            <a:r>
              <a:rPr lang="en-US" b="1" dirty="0"/>
              <a:t>Load – Motors</a:t>
            </a:r>
            <a:r>
              <a:rPr lang="en-US" dirty="0"/>
              <a:t>, or other outputs (lamps, LCD screen, speaker)</a:t>
            </a:r>
          </a:p>
          <a:p>
            <a:pPr marL="0" lvl="1" defTabSz="931774">
              <a:defRPr/>
            </a:pPr>
            <a:r>
              <a:rPr lang="en-US" dirty="0"/>
              <a:t>Switch – NXT brick buttons, or other inputs (ultrasonic, sound and light sensors)</a:t>
            </a:r>
          </a:p>
          <a:p>
            <a:pPr lvl="1"/>
            <a:r>
              <a:rPr lang="en-US" dirty="0"/>
              <a:t>    Ask students which sensor acts like a simple switch (Touch Sensor)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03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Touch Sensor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58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Touch Sensor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endParaRPr lang="en-US" u="sng" dirty="0" smtClean="0">
              <a:effectLst/>
            </a:endParaRPr>
          </a:p>
          <a:p>
            <a:r>
              <a:rPr lang="en-US" u="sng" dirty="0" smtClean="0">
                <a:effectLst/>
              </a:rPr>
              <a:t>The Four Parts of a NXT Circuit</a:t>
            </a:r>
            <a:r>
              <a:rPr lang="en-US" dirty="0" smtClean="0">
                <a:effectLst/>
              </a:rPr>
              <a:t> (see </a:t>
            </a:r>
            <a:r>
              <a:rPr lang="en-US" u="none" strike="noStrike" dirty="0" smtClean="0">
                <a:effectLst/>
                <a:hlinkClick r:id="rId3" action="ppaction://hlinkfile"/>
              </a:rPr>
              <a:t>NXT Circuit PPT</a:t>
            </a:r>
            <a:r>
              <a:rPr lang="en-US" dirty="0" smtClean="0">
                <a:effectLst/>
              </a:rPr>
              <a:t> : slide 1)</a:t>
            </a:r>
          </a:p>
          <a:p>
            <a:r>
              <a:rPr lang="en-US" dirty="0"/>
              <a:t>Power Source – Battery</a:t>
            </a:r>
          </a:p>
          <a:p>
            <a:r>
              <a:rPr lang="en-US" dirty="0"/>
              <a:t>Conducting Path – Wires</a:t>
            </a:r>
          </a:p>
          <a:p>
            <a:pPr defTabSz="931774">
              <a:defRPr/>
            </a:pPr>
            <a:r>
              <a:rPr lang="en-US" dirty="0"/>
              <a:t>Load – Motors, or other outputs (lamps, LCD screen, speaker)</a:t>
            </a:r>
          </a:p>
          <a:p>
            <a:pPr marL="0" lvl="1" defTabSz="931774">
              <a:defRPr/>
            </a:pPr>
            <a:r>
              <a:rPr lang="en-US" b="1" dirty="0"/>
              <a:t>Switch –</a:t>
            </a:r>
            <a:r>
              <a:rPr lang="en-US" dirty="0"/>
              <a:t> NXT brick buttons, or </a:t>
            </a:r>
            <a:r>
              <a:rPr lang="en-US" b="1" dirty="0"/>
              <a:t>other inputs </a:t>
            </a:r>
            <a:r>
              <a:rPr lang="en-US" dirty="0"/>
              <a:t>(ultrasonic, sound and light sensors)</a:t>
            </a:r>
          </a:p>
          <a:p>
            <a:pPr lvl="1"/>
            <a:r>
              <a:rPr lang="en-US" dirty="0"/>
              <a:t>    Ask students which </a:t>
            </a:r>
            <a:r>
              <a:rPr lang="en-US" b="1" dirty="0"/>
              <a:t>sensor acts like a simple switch (Touch Sensor)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58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effectLst/>
              </a:rPr>
              <a:t>Instruction Guide: The NXT Circuit</a:t>
            </a:r>
          </a:p>
          <a:p>
            <a:r>
              <a:rPr lang="en-US" dirty="0" smtClean="0">
                <a:effectLst/>
              </a:rPr>
              <a:t>Submitted by </a:t>
            </a:r>
            <a:r>
              <a:rPr lang="en-US" u="none" strike="noStrike" dirty="0" smtClean="0">
                <a:effectLst/>
                <a:hlinkClick r:id="rId3" action="ppaction://hlinkfile" tooltip="View user profile."/>
              </a:rPr>
              <a:t>Randy Steele</a:t>
            </a:r>
            <a:r>
              <a:rPr lang="en-US" dirty="0" smtClean="0">
                <a:effectLst/>
              </a:rPr>
              <a:t> on 10 July, 2011 - 16:12</a:t>
            </a:r>
          </a:p>
          <a:p>
            <a:endParaRPr lang="en-US" u="none" strike="noStrike" dirty="0" smtClean="0">
              <a:effectLst/>
            </a:endParaRPr>
          </a:p>
          <a:p>
            <a:r>
              <a:rPr lang="en-US" dirty="0" smtClean="0">
                <a:effectLst/>
              </a:rPr>
              <a:t>This lesson applies the learning from the previous Circuits and Switches lesson to the particulars of the NXT.</a:t>
            </a:r>
          </a:p>
          <a:p>
            <a:endParaRPr lang="en-US" u="sng" dirty="0" smtClean="0">
              <a:effectLst/>
            </a:endParaRPr>
          </a:p>
          <a:p>
            <a:r>
              <a:rPr lang="en-US" b="0" u="sng" dirty="0" smtClean="0">
                <a:solidFill>
                  <a:schemeClr val="tx1">
                    <a:lumMod val="75000"/>
                  </a:schemeClr>
                </a:solidFill>
                <a:effectLst/>
              </a:rPr>
              <a:t>The Four Parts of a NXT Circuit</a:t>
            </a:r>
            <a:r>
              <a:rPr lang="en-US" b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 (see </a:t>
            </a:r>
            <a:r>
              <a:rPr lang="en-US" b="0" u="none" strike="noStrike" dirty="0" smtClean="0">
                <a:solidFill>
                  <a:schemeClr val="tx1">
                    <a:lumMod val="75000"/>
                  </a:schemeClr>
                </a:solidFill>
                <a:effectLst/>
                <a:hlinkClick r:id="rId4" action="ppaction://hlinkfile"/>
              </a:rPr>
              <a:t>NXT Circuit PPT</a:t>
            </a:r>
            <a:r>
              <a:rPr lang="en-US" b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 : slide 1)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Power Source – Battery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Conducting Path – Wires</a:t>
            </a:r>
          </a:p>
          <a:p>
            <a:pPr defTabSz="931774">
              <a:defRPr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Load – Motors, or other outputs (lamps, LCD screen, speaker)</a:t>
            </a:r>
          </a:p>
          <a:p>
            <a:pPr marL="0" lvl="1" defTabSz="931774">
              <a:defRPr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Switch – NXT brick buttons, or other inputs (ultrasonic, sound and light sensors)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   Ask students which sensor acts like a simple switch (Touch Sensor)</a:t>
            </a:r>
            <a:endParaRPr lang="en-US" b="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u="sng" dirty="0" smtClean="0">
                <a:effectLst/>
              </a:rPr>
              <a:t>NXT Insulators, Conductors and Semiconductors</a:t>
            </a:r>
            <a:endParaRPr lang="en-US" dirty="0" smtClean="0">
              <a:effectLst/>
            </a:endParaRPr>
          </a:p>
          <a:p>
            <a:r>
              <a:rPr lang="en-US" dirty="0"/>
              <a:t>Conductors – Wires (slide 1)</a:t>
            </a:r>
          </a:p>
          <a:p>
            <a:r>
              <a:rPr lang="en-US" dirty="0"/>
              <a:t>Insulators – Plastic covers on electronic components</a:t>
            </a:r>
          </a:p>
          <a:p>
            <a:r>
              <a:rPr lang="en-US" dirty="0"/>
              <a:t>Semiconductors – Not as obvious from the outside</a:t>
            </a:r>
          </a:p>
          <a:p>
            <a:pPr lvl="1"/>
            <a:r>
              <a:rPr lang="en-US" dirty="0"/>
              <a:t>LED’s on battery pack or light sensor</a:t>
            </a:r>
          </a:p>
          <a:p>
            <a:pPr lvl="1"/>
            <a:r>
              <a:rPr lang="en-US" dirty="0"/>
              <a:t>LCD screen on NXT brick</a:t>
            </a:r>
          </a:p>
          <a:p>
            <a:pPr lvl="1"/>
            <a:r>
              <a:rPr lang="en-US" dirty="0"/>
              <a:t>Mostly inside plastic housings (slide 2)</a:t>
            </a:r>
          </a:p>
          <a:p>
            <a:pPr lvl="1"/>
            <a:r>
              <a:rPr lang="en-US" dirty="0"/>
              <a:t>Black plastics rectangles on circuit board are semiconductor computer chips</a:t>
            </a:r>
          </a:p>
          <a:p>
            <a:pPr lvl="1"/>
            <a:r>
              <a:rPr lang="en-US" dirty="0"/>
              <a:t>Also found in ultrasonic, sound and light sensors</a:t>
            </a:r>
          </a:p>
          <a:p>
            <a:pPr lvl="1"/>
            <a:r>
              <a:rPr lang="en-US" dirty="0"/>
              <a:t>Also found in motors (slide 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34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effectLst/>
              </a:rPr>
              <a:t>Instruction Guide: The NXT Circuit</a:t>
            </a:r>
          </a:p>
          <a:p>
            <a:r>
              <a:rPr lang="en-US" dirty="0" smtClean="0">
                <a:effectLst/>
              </a:rPr>
              <a:t>Submitted by </a:t>
            </a:r>
            <a:r>
              <a:rPr lang="en-US" u="none" strike="noStrike" dirty="0" smtClean="0">
                <a:effectLst/>
                <a:hlinkClick r:id="rId3" action="ppaction://hlinkfile" tooltip="View user profile."/>
              </a:rPr>
              <a:t>Randy Steele</a:t>
            </a:r>
            <a:r>
              <a:rPr lang="en-US" dirty="0" smtClean="0">
                <a:effectLst/>
              </a:rPr>
              <a:t> on 10 July, 2011 - 16:12</a:t>
            </a:r>
          </a:p>
          <a:p>
            <a:endParaRPr lang="en-US" u="none" strike="noStrike" dirty="0" smtClean="0">
              <a:effectLst/>
            </a:endParaRPr>
          </a:p>
          <a:p>
            <a:r>
              <a:rPr lang="en-US" dirty="0" smtClean="0">
                <a:effectLst/>
              </a:rPr>
              <a:t>This lesson applies the learning from the previous Circuits and Switches lesson to the particulars of the NXT.</a:t>
            </a:r>
          </a:p>
          <a:p>
            <a:endParaRPr lang="en-US" dirty="0" smtClean="0">
              <a:effectLst/>
            </a:endParaRPr>
          </a:p>
          <a:p>
            <a:r>
              <a:rPr lang="en-US" u="sng" dirty="0" smtClean="0">
                <a:effectLst/>
              </a:rPr>
              <a:t>The Four Parts of a NXT Circuit</a:t>
            </a:r>
            <a:r>
              <a:rPr lang="en-US" dirty="0" smtClean="0">
                <a:effectLst/>
              </a:rPr>
              <a:t> (see </a:t>
            </a:r>
            <a:r>
              <a:rPr lang="en-US" u="none" strike="noStrike" dirty="0" smtClean="0">
                <a:effectLst/>
                <a:hlinkClick r:id="rId4" action="ppaction://hlinkfile"/>
              </a:rPr>
              <a:t>NXT Circuit PPT</a:t>
            </a:r>
            <a:r>
              <a:rPr lang="en-US" dirty="0" smtClean="0">
                <a:effectLst/>
              </a:rPr>
              <a:t> : slide 1)</a:t>
            </a:r>
          </a:p>
          <a:p>
            <a:r>
              <a:rPr lang="en-US" dirty="0"/>
              <a:t>Power Source – Battery</a:t>
            </a:r>
          </a:p>
          <a:p>
            <a:r>
              <a:rPr lang="en-US" dirty="0"/>
              <a:t>Conducting Path – Wires</a:t>
            </a:r>
          </a:p>
          <a:p>
            <a:pPr defTabSz="931774">
              <a:defRPr/>
            </a:pPr>
            <a:r>
              <a:rPr lang="en-US" dirty="0"/>
              <a:t>Load – Motors, or other outputs (lamps, LCD screen, speaker)</a:t>
            </a:r>
          </a:p>
          <a:p>
            <a:r>
              <a:rPr lang="en-US" dirty="0"/>
              <a:t>Switch – NXT brick buttons, or other inputs</a:t>
            </a:r>
          </a:p>
          <a:p>
            <a:pPr lvl="1"/>
            <a:r>
              <a:rPr lang="en-US" dirty="0"/>
              <a:t>    Ask students which sensor acts like a simple switch (Touch Sensor)</a:t>
            </a:r>
          </a:p>
          <a:p>
            <a:endParaRPr lang="en-US" dirty="0"/>
          </a:p>
          <a:p>
            <a:r>
              <a:rPr lang="en-US" u="sng" dirty="0" smtClean="0">
                <a:effectLst/>
              </a:rPr>
              <a:t>NXT Insulators, Conductors and Semiconductors</a:t>
            </a:r>
            <a:endParaRPr lang="en-US" dirty="0" smtClean="0">
              <a:effectLst/>
            </a:endParaRPr>
          </a:p>
          <a:p>
            <a:r>
              <a:rPr lang="en-US" dirty="0"/>
              <a:t>Conductors – Wires (slide 1)</a:t>
            </a:r>
          </a:p>
          <a:p>
            <a:r>
              <a:rPr lang="en-US" dirty="0"/>
              <a:t>Insulators – Plastic covers on electronic components</a:t>
            </a:r>
          </a:p>
          <a:p>
            <a:r>
              <a:rPr lang="en-US" dirty="0"/>
              <a:t>Semiconductors – Not as obvious from the outside</a:t>
            </a:r>
          </a:p>
          <a:p>
            <a:pPr lvl="1"/>
            <a:r>
              <a:rPr lang="en-US" dirty="0"/>
              <a:t>LED’s on battery pack or light sensor</a:t>
            </a:r>
          </a:p>
          <a:p>
            <a:pPr lvl="1"/>
            <a:r>
              <a:rPr lang="en-US" dirty="0"/>
              <a:t>LCD screen on NXT brick</a:t>
            </a:r>
          </a:p>
          <a:p>
            <a:pPr lvl="1"/>
            <a:r>
              <a:rPr lang="en-US" dirty="0"/>
              <a:t>Mostly inside plastic housings (slide 2)</a:t>
            </a:r>
          </a:p>
          <a:p>
            <a:pPr lvl="1"/>
            <a:r>
              <a:rPr lang="en-US" dirty="0"/>
              <a:t>Black plastics rectangles on circuit board are semiconductor computer chips</a:t>
            </a:r>
          </a:p>
          <a:p>
            <a:pPr lvl="1"/>
            <a:r>
              <a:rPr lang="en-US" dirty="0"/>
              <a:t>Also found in ultrasonic, sound and light sensors</a:t>
            </a:r>
          </a:p>
          <a:p>
            <a:pPr lvl="1"/>
            <a:r>
              <a:rPr lang="en-US" dirty="0"/>
              <a:t>Also found in motors (slide 3)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6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effectLst/>
              </a:rPr>
              <a:t>Answer Key:</a:t>
            </a:r>
          </a:p>
          <a:p>
            <a:r>
              <a:rPr lang="en-US" b="1" dirty="0">
                <a:hlinkClick r:id="rId3"/>
              </a:rPr>
              <a:t>The NXT </a:t>
            </a:r>
            <a:r>
              <a:rPr lang="en-US" b="1" dirty="0" err="1">
                <a:hlinkClick r:id="rId3"/>
              </a:rPr>
              <a:t>Circuit_Unit</a:t>
            </a:r>
            <a:r>
              <a:rPr lang="en-US" b="1" dirty="0">
                <a:hlinkClick r:id="rId3"/>
              </a:rPr>
              <a:t> Level</a:t>
            </a:r>
            <a:r>
              <a:rPr lang="en-US" b="1" dirty="0" smtClean="0">
                <a:effectLst/>
              </a:rPr>
              <a:t> [1]</a:t>
            </a:r>
          </a:p>
          <a:p>
            <a:r>
              <a:rPr lang="en-US" dirty="0" smtClean="0">
                <a:effectLst/>
              </a:rPr>
              <a:t>Submitted by </a:t>
            </a:r>
            <a:r>
              <a:rPr lang="en-US" dirty="0">
                <a:hlinkClick r:id="rId4" tooltip="View user profile."/>
              </a:rPr>
              <a:t>Randy Steele</a:t>
            </a:r>
            <a:r>
              <a:rPr lang="en-US" dirty="0" smtClean="0">
                <a:effectLst/>
              </a:rPr>
              <a:t> [2] on 11 July, 2011 - 07:42</a:t>
            </a:r>
          </a:p>
          <a:p>
            <a:endParaRPr lang="en-US" dirty="0"/>
          </a:p>
          <a:p>
            <a:r>
              <a:rPr lang="en-US" b="1" dirty="0" smtClean="0">
                <a:effectLst/>
              </a:rPr>
              <a:t>Answer Key: </a:t>
            </a:r>
          </a:p>
          <a:p>
            <a:pPr defTabSz="931774">
              <a:defRPr/>
            </a:pPr>
            <a:r>
              <a:rPr lang="en-US" b="1" dirty="0">
                <a:solidFill>
                  <a:schemeClr val="bg1"/>
                </a:solidFill>
              </a:rPr>
              <a:t>1.  Name the four parts of a circuit:               </a:t>
            </a:r>
            <a:endParaRPr lang="en-US" dirty="0">
              <a:solidFill>
                <a:schemeClr val="bg1"/>
              </a:solidFill>
            </a:endParaRPr>
          </a:p>
          <a:p>
            <a:pPr defTabSz="931774">
              <a:defRPr/>
            </a:pPr>
            <a:r>
              <a:rPr lang="en-US" b="1" dirty="0" smtClean="0"/>
              <a:t>Power source – a battery (many possible answers) </a:t>
            </a:r>
          </a:p>
          <a:p>
            <a:pPr defTabSz="931774">
              <a:defRPr/>
            </a:pPr>
            <a:r>
              <a:rPr lang="en-US" b="1" dirty="0" smtClean="0"/>
              <a:t>Conducting path – a wire (many possible answers) </a:t>
            </a:r>
          </a:p>
          <a:p>
            <a:pPr defTabSz="931774">
              <a:defRPr/>
            </a:pPr>
            <a:r>
              <a:rPr lang="en-US" b="1" dirty="0" smtClean="0"/>
              <a:t>Switch – a light switch (many possible answers) </a:t>
            </a:r>
          </a:p>
          <a:p>
            <a:pPr defTabSz="931774">
              <a:defRPr/>
            </a:pPr>
            <a:r>
              <a:rPr lang="en-US" b="1" dirty="0" smtClean="0"/>
              <a:t>Load – light bulb (many possible answers)</a:t>
            </a:r>
            <a:r>
              <a:rPr lang="en-US" dirty="0" smtClean="0"/>
              <a:t> </a:t>
            </a:r>
          </a:p>
          <a:p>
            <a:endParaRPr lang="en-US" dirty="0" smtClean="0">
              <a:effectLst/>
            </a:endParaRPr>
          </a:p>
          <a:p>
            <a:pPr lvl="0"/>
            <a:r>
              <a:rPr lang="en-US" b="1" dirty="0"/>
              <a:t>2. Identify the four parts of a circuit in an NXT circuit of your choice.</a:t>
            </a:r>
            <a:endParaRPr lang="en-US" dirty="0"/>
          </a:p>
          <a:p>
            <a:r>
              <a:rPr lang="en-US" b="1" dirty="0"/>
              <a:t>Example: NXT with a touch sensor (many possible answers):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Power Source - NXT battery</a:t>
            </a:r>
            <a:br>
              <a:rPr lang="en-US" b="1" dirty="0"/>
            </a:br>
            <a:r>
              <a:rPr lang="en-US" b="1" dirty="0"/>
              <a:t>Conducting Path - NXT wires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Switch - Touch Sensor or NXT buttons</a:t>
            </a:r>
            <a:br>
              <a:rPr lang="en-US" b="1" dirty="0"/>
            </a:br>
            <a:r>
              <a:rPr lang="en-US" b="1" dirty="0"/>
              <a:t>Load - NXT LCD screen or speaker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bg1"/>
                </a:solidFill>
              </a:rPr>
              <a:t>3.  Briefly describe each of the four parts:</a:t>
            </a:r>
            <a:endParaRPr lang="en-US" b="1" dirty="0"/>
          </a:p>
          <a:p>
            <a:endParaRPr lang="en-US" b="1" dirty="0"/>
          </a:p>
          <a:p>
            <a:pPr marL="232943" indent="-232943" defTabSz="931774">
              <a:buFontTx/>
              <a:buAutoNum type="arabicPeriod" startAt="4"/>
              <a:defRPr/>
            </a:pPr>
            <a:r>
              <a:rPr lang="en-US" b="1" dirty="0">
                <a:solidFill>
                  <a:schemeClr val="bg1"/>
                </a:solidFill>
              </a:rPr>
              <a:t>What are the characteristics of an insulator, conductor and    semiconductor. </a:t>
            </a:r>
          </a:p>
          <a:p>
            <a:pPr defTabSz="931774">
              <a:defRPr/>
            </a:pPr>
            <a:r>
              <a:rPr lang="en-US" b="1" dirty="0" smtClean="0"/>
              <a:t>Insulator – plastic on the wires (many possible answers) </a:t>
            </a:r>
          </a:p>
          <a:p>
            <a:pPr defTabSz="931774">
              <a:defRPr/>
            </a:pPr>
            <a:r>
              <a:rPr lang="en-US" b="1" dirty="0" smtClean="0"/>
              <a:t>Conductor – metal inside wires (many possible answers) </a:t>
            </a:r>
          </a:p>
          <a:p>
            <a:pPr defTabSz="931774">
              <a:defRPr/>
            </a:pPr>
            <a:r>
              <a:rPr lang="en-US" b="1" dirty="0" smtClean="0"/>
              <a:t>Semiconductor – transistor, diode, LED lights (many possible answers)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r>
              <a:rPr lang="en-US" b="1" dirty="0"/>
              <a:t>5.  Give an example of an insulator, conductor and semiconductor in an NXT circuit.</a:t>
            </a:r>
            <a:br>
              <a:rPr lang="en-US" b="1" dirty="0"/>
            </a:br>
            <a:r>
              <a:rPr lang="en-US" b="1" dirty="0"/>
              <a:t>Insulator – plastic on the wires, brick, motors (many possible answers)</a:t>
            </a:r>
            <a:br>
              <a:rPr lang="en-US" b="1" dirty="0"/>
            </a:br>
            <a:r>
              <a:rPr lang="en-US" b="1" dirty="0"/>
              <a:t>Conductor – metal inside wires, </a:t>
            </a:r>
            <a:r>
              <a:rPr lang="en-US" b="1" dirty="0" err="1"/>
              <a:t>usb</a:t>
            </a:r>
            <a:r>
              <a:rPr lang="en-US" b="1" dirty="0"/>
              <a:t> cable (many possible answers)</a:t>
            </a:r>
            <a:br>
              <a:rPr lang="en-US" b="1" dirty="0"/>
            </a:br>
            <a:r>
              <a:rPr lang="en-US" b="1" dirty="0"/>
              <a:t>Semiconductor – brick LCD screen, battery LED lights (many possible answers)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effectLst/>
              </a:rPr>
              <a:t>Instruction Guide: The NXT Circuit</a:t>
            </a:r>
          </a:p>
          <a:p>
            <a:r>
              <a:rPr lang="en-US" dirty="0" smtClean="0">
                <a:effectLst/>
              </a:rPr>
              <a:t>Submitted by </a:t>
            </a:r>
            <a:r>
              <a:rPr lang="en-US" u="none" strike="noStrike" dirty="0" smtClean="0">
                <a:effectLst/>
                <a:hlinkClick r:id="rId3" action="ppaction://hlinkfile" tooltip="View user profile."/>
              </a:rPr>
              <a:t>Randy Steele</a:t>
            </a:r>
            <a:r>
              <a:rPr lang="en-US" dirty="0" smtClean="0">
                <a:effectLst/>
              </a:rPr>
              <a:t> on 10 July, 2011 - 16:12</a:t>
            </a:r>
          </a:p>
          <a:p>
            <a:endParaRPr lang="en-US" u="none" strike="noStrike" dirty="0" smtClean="0">
              <a:effectLst/>
            </a:endParaRPr>
          </a:p>
          <a:p>
            <a:r>
              <a:rPr lang="en-US" dirty="0" smtClean="0">
                <a:effectLst/>
              </a:rPr>
              <a:t>This lesson applies the learning from the previous Circuits and Switches lesson to the particulars of the NXT.</a:t>
            </a:r>
          </a:p>
          <a:p>
            <a:endParaRPr lang="en-US" dirty="0" smtClean="0">
              <a:effectLst/>
            </a:endParaRPr>
          </a:p>
          <a:p>
            <a:r>
              <a:rPr lang="en-US" u="sng" dirty="0" smtClean="0">
                <a:effectLst/>
              </a:rPr>
              <a:t>The Four Parts of a NXT Circuit</a:t>
            </a:r>
            <a:r>
              <a:rPr lang="en-US" dirty="0" smtClean="0">
                <a:effectLst/>
              </a:rPr>
              <a:t> (see </a:t>
            </a:r>
            <a:r>
              <a:rPr lang="en-US" u="none" strike="noStrike" dirty="0" smtClean="0">
                <a:effectLst/>
                <a:hlinkClick r:id="rId4" action="ppaction://hlinkfile"/>
              </a:rPr>
              <a:t>NXT Circuit PPT</a:t>
            </a:r>
            <a:r>
              <a:rPr lang="en-US" dirty="0" smtClean="0">
                <a:effectLst/>
              </a:rPr>
              <a:t> : slide 1)</a:t>
            </a:r>
          </a:p>
          <a:p>
            <a:r>
              <a:rPr lang="en-US" dirty="0"/>
              <a:t>Power Source – Battery</a:t>
            </a:r>
          </a:p>
          <a:p>
            <a:r>
              <a:rPr lang="en-US" dirty="0"/>
              <a:t>Conducting Path – Wires</a:t>
            </a:r>
          </a:p>
          <a:p>
            <a:pPr defTabSz="931774">
              <a:defRPr/>
            </a:pPr>
            <a:r>
              <a:rPr lang="en-US" dirty="0"/>
              <a:t>Load – Motors, or other outputs (lamps, LCD screen, speaker)</a:t>
            </a:r>
          </a:p>
          <a:p>
            <a:r>
              <a:rPr lang="en-US" dirty="0"/>
              <a:t>Switch – NXT brick buttons, or other inputs</a:t>
            </a:r>
          </a:p>
          <a:p>
            <a:pPr lvl="1"/>
            <a:r>
              <a:rPr lang="en-US" dirty="0"/>
              <a:t>Ask students which sensor acts like a simple switch (Touch Sensor)</a:t>
            </a:r>
          </a:p>
          <a:p>
            <a:endParaRPr lang="en-US" dirty="0"/>
          </a:p>
          <a:p>
            <a:r>
              <a:rPr lang="en-US" u="sng" dirty="0" smtClean="0">
                <a:effectLst/>
              </a:rPr>
              <a:t>NXT Insulators, Conductors and Semiconductors</a:t>
            </a:r>
            <a:endParaRPr lang="en-US" dirty="0" smtClean="0">
              <a:effectLst/>
            </a:endParaRPr>
          </a:p>
          <a:p>
            <a:r>
              <a:rPr lang="en-US" dirty="0"/>
              <a:t>Conductors – Wires (slide 1)</a:t>
            </a:r>
          </a:p>
          <a:p>
            <a:r>
              <a:rPr lang="en-US" dirty="0"/>
              <a:t>Insulators – Plastic covers on electronic components</a:t>
            </a:r>
          </a:p>
          <a:p>
            <a:r>
              <a:rPr lang="en-US" dirty="0"/>
              <a:t>Semiconductors – Not as obvious from the outside</a:t>
            </a:r>
          </a:p>
          <a:p>
            <a:pPr lvl="1"/>
            <a:r>
              <a:rPr lang="en-US" dirty="0"/>
              <a:t>LED’s on battery pack or light sensor</a:t>
            </a:r>
          </a:p>
          <a:p>
            <a:pPr lvl="1"/>
            <a:r>
              <a:rPr lang="en-US" dirty="0"/>
              <a:t>LCD screen on NXT brick</a:t>
            </a:r>
          </a:p>
          <a:p>
            <a:pPr lvl="1"/>
            <a:r>
              <a:rPr lang="en-US" dirty="0"/>
              <a:t>Mostly inside plastic housings (slide 2)</a:t>
            </a:r>
          </a:p>
          <a:p>
            <a:pPr lvl="1"/>
            <a:r>
              <a:rPr lang="en-US" dirty="0"/>
              <a:t>Black plastics rectangles on circuit board are semiconductor computer chips</a:t>
            </a:r>
          </a:p>
          <a:p>
            <a:pPr lvl="1"/>
            <a:r>
              <a:rPr lang="en-US" dirty="0"/>
              <a:t>Also found in ultrasonic, sound and light sensors</a:t>
            </a:r>
          </a:p>
          <a:p>
            <a:pPr lvl="1"/>
            <a:r>
              <a:rPr lang="en-US" dirty="0"/>
              <a:t>Also found in motors (slide 3)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6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Conductor</a:t>
            </a:r>
            <a:r>
              <a:rPr lang="en-US" dirty="0" smtClean="0">
                <a:solidFill>
                  <a:schemeClr val="bg1"/>
                </a:solidFill>
              </a:rPr>
              <a:t> lets electricity flow…..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bg1"/>
                </a:solidFill>
              </a:rPr>
              <a:t>A) all the time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only under certain conditions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never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4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Conductor</a:t>
            </a:r>
            <a:r>
              <a:rPr lang="en-US" dirty="0" smtClean="0">
                <a:solidFill>
                  <a:schemeClr val="bg1"/>
                </a:solidFill>
              </a:rPr>
              <a:t> lets electricity flow…..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bg1"/>
                </a:solidFill>
              </a:rPr>
              <a:t>A) all the time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only under certain conditions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never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D) None of the above</a:t>
            </a:r>
          </a:p>
          <a:p>
            <a:endParaRPr lang="en-US" dirty="0"/>
          </a:p>
          <a:p>
            <a:r>
              <a:rPr lang="en-US" u="sng" dirty="0" smtClean="0">
                <a:effectLst/>
              </a:rPr>
              <a:t>NXT Insulators, Conductors and Semiconductors</a:t>
            </a:r>
            <a:endParaRPr lang="en-US" dirty="0" smtClean="0">
              <a:effectLst/>
            </a:endParaRPr>
          </a:p>
          <a:p>
            <a:r>
              <a:rPr lang="en-US" b="1" dirty="0"/>
              <a:t>Conductors – Wires </a:t>
            </a:r>
            <a:r>
              <a:rPr lang="en-US" dirty="0"/>
              <a:t>(slide 1)</a:t>
            </a:r>
          </a:p>
          <a:p>
            <a:r>
              <a:rPr lang="en-US" dirty="0"/>
              <a:t>Insulators – Plastic covers on electronic components</a:t>
            </a:r>
          </a:p>
          <a:p>
            <a:r>
              <a:rPr lang="en-US" dirty="0"/>
              <a:t>Semiconductors – Not as obvious from the outside</a:t>
            </a:r>
          </a:p>
          <a:p>
            <a:pPr lvl="1"/>
            <a:r>
              <a:rPr lang="en-US" dirty="0"/>
              <a:t>LED’s on battery pack or light sensor</a:t>
            </a:r>
          </a:p>
          <a:p>
            <a:pPr lvl="1"/>
            <a:r>
              <a:rPr lang="en-US" dirty="0"/>
              <a:t>LCD screen on NXT brick</a:t>
            </a:r>
          </a:p>
          <a:p>
            <a:pPr lvl="1"/>
            <a:r>
              <a:rPr lang="en-US" dirty="0"/>
              <a:t>Mostly inside plastic housings (slide 2)</a:t>
            </a:r>
          </a:p>
          <a:p>
            <a:pPr lvl="1"/>
            <a:r>
              <a:rPr lang="en-US" dirty="0"/>
              <a:t>Black plastics rectangles on circuit board are semiconductor computer chips</a:t>
            </a:r>
          </a:p>
          <a:p>
            <a:pPr lvl="1"/>
            <a:r>
              <a:rPr lang="en-US" dirty="0"/>
              <a:t>Also found in ultrasonic, sound and light sensors</a:t>
            </a:r>
          </a:p>
          <a:p>
            <a:pPr lvl="1"/>
            <a:r>
              <a:rPr lang="en-US" dirty="0"/>
              <a:t>Also found in motors (slide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4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b="1" dirty="0" smtClean="0">
                <a:solidFill>
                  <a:schemeClr val="bg1"/>
                </a:solidFill>
              </a:rPr>
              <a:t>Insulator</a:t>
            </a:r>
            <a:r>
              <a:rPr lang="en-US" dirty="0" smtClean="0">
                <a:solidFill>
                  <a:schemeClr val="bg1"/>
                </a:solidFill>
              </a:rPr>
              <a:t> lets electricity flow…..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A) all the time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only under certain conditions</a:t>
            </a: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bg1"/>
                </a:solidFill>
              </a:rPr>
              <a:t>C) never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6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b="1" dirty="0" smtClean="0">
                <a:solidFill>
                  <a:schemeClr val="bg1"/>
                </a:solidFill>
              </a:rPr>
              <a:t>Insulator</a:t>
            </a:r>
            <a:r>
              <a:rPr lang="en-US" dirty="0" smtClean="0">
                <a:solidFill>
                  <a:schemeClr val="bg1"/>
                </a:solidFill>
              </a:rPr>
              <a:t> lets electricity flow…..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A) all the time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only under certain conditions</a:t>
            </a: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bg1"/>
                </a:solidFill>
              </a:rPr>
              <a:t>C) never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D) None of the above</a:t>
            </a:r>
          </a:p>
          <a:p>
            <a:endParaRPr lang="en-US" dirty="0"/>
          </a:p>
          <a:p>
            <a:r>
              <a:rPr lang="en-US" u="sng" dirty="0" smtClean="0">
                <a:effectLst/>
              </a:rPr>
              <a:t>NXT Insulators, Conductors and Semiconductors</a:t>
            </a:r>
            <a:endParaRPr lang="en-US" dirty="0" smtClean="0">
              <a:effectLst/>
            </a:endParaRPr>
          </a:p>
          <a:p>
            <a:r>
              <a:rPr lang="en-US" dirty="0"/>
              <a:t>Conductors – Wires (slide 1)</a:t>
            </a:r>
          </a:p>
          <a:p>
            <a:r>
              <a:rPr lang="en-US" b="1" dirty="0"/>
              <a:t>Insulators – Plastic covers on electronic components</a:t>
            </a:r>
          </a:p>
          <a:p>
            <a:r>
              <a:rPr lang="en-US" dirty="0"/>
              <a:t>Semiconductors – Not as obvious from the outside</a:t>
            </a:r>
          </a:p>
          <a:p>
            <a:pPr lvl="1"/>
            <a:r>
              <a:rPr lang="en-US" dirty="0"/>
              <a:t>LED’s on battery pack or light sensor</a:t>
            </a:r>
          </a:p>
          <a:p>
            <a:pPr lvl="1"/>
            <a:r>
              <a:rPr lang="en-US" dirty="0"/>
              <a:t>LCD screen on NXT brick</a:t>
            </a:r>
          </a:p>
          <a:p>
            <a:pPr lvl="1"/>
            <a:r>
              <a:rPr lang="en-US" dirty="0"/>
              <a:t>Mostly inside plastic housings (slide 2)</a:t>
            </a:r>
          </a:p>
          <a:p>
            <a:pPr lvl="1"/>
            <a:r>
              <a:rPr lang="en-US" dirty="0"/>
              <a:t>Black plastics rectangles on circuit board are semiconductor computer chips</a:t>
            </a:r>
          </a:p>
          <a:p>
            <a:pPr lvl="1"/>
            <a:r>
              <a:rPr lang="en-US" dirty="0"/>
              <a:t>Also found in ultrasonic, sound and light sensors</a:t>
            </a:r>
          </a:p>
          <a:p>
            <a:pPr lvl="1"/>
            <a:r>
              <a:rPr lang="en-US" dirty="0"/>
              <a:t>Also found in motors (slide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6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Semiconductor</a:t>
            </a:r>
            <a:r>
              <a:rPr lang="en-US" dirty="0" smtClean="0">
                <a:solidFill>
                  <a:schemeClr val="bg1"/>
                </a:solidFill>
              </a:rPr>
              <a:t> lets electricity flow…..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A) all the time</a:t>
            </a: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B) only under certain conditions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never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354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Semiconductor</a:t>
            </a:r>
            <a:r>
              <a:rPr lang="en-US" dirty="0" smtClean="0">
                <a:solidFill>
                  <a:schemeClr val="bg1"/>
                </a:solidFill>
              </a:rPr>
              <a:t> lets electricity flow…..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A) all the time</a:t>
            </a: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B) only under certain conditions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never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354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9532" indent="-279532" defTabSz="931774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2600" dirty="0">
                <a:solidFill>
                  <a:prstClr val="black"/>
                </a:solidFill>
                <a:latin typeface="Constantia"/>
              </a:rPr>
              <a:t>Which of these parts of an NXT circuit </a:t>
            </a:r>
          </a:p>
          <a:p>
            <a:pPr marL="279532" indent="-279532" defTabSz="931774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2600" dirty="0">
                <a:solidFill>
                  <a:prstClr val="black"/>
                </a:solidFill>
                <a:latin typeface="Constantia"/>
              </a:rPr>
              <a:t>contains a </a:t>
            </a:r>
            <a:r>
              <a:rPr lang="en-US" sz="2600" b="1" dirty="0">
                <a:solidFill>
                  <a:prstClr val="black"/>
                </a:solidFill>
                <a:latin typeface="Constantia"/>
              </a:rPr>
              <a:t>Conductor</a:t>
            </a:r>
            <a:r>
              <a:rPr lang="en-US" sz="2600" dirty="0">
                <a:solidFill>
                  <a:prstClr val="black"/>
                </a:solidFill>
                <a:latin typeface="Constantia"/>
              </a:rPr>
              <a:t>?</a:t>
            </a:r>
          </a:p>
          <a:p>
            <a:pPr marL="279532" indent="-279532" defTabSz="931774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endParaRPr lang="en-US" sz="2600" dirty="0">
              <a:solidFill>
                <a:prstClr val="black"/>
              </a:solidFill>
              <a:latin typeface="Constantia"/>
            </a:endParaRPr>
          </a:p>
          <a:p>
            <a:pPr marL="279532" indent="-279532" defTabSz="931774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2600" dirty="0">
                <a:solidFill>
                  <a:prstClr val="black"/>
                </a:solidFill>
                <a:latin typeface="Constantia"/>
              </a:rPr>
              <a:t>A) The NXT Brick</a:t>
            </a:r>
          </a:p>
          <a:p>
            <a:pPr marL="279532" indent="-279532" defTabSz="931774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2600" dirty="0">
                <a:solidFill>
                  <a:prstClr val="black"/>
                </a:solidFill>
                <a:latin typeface="Constantia"/>
              </a:rPr>
              <a:t>B) The Connecting Wires</a:t>
            </a:r>
          </a:p>
          <a:p>
            <a:pPr marL="279532" indent="-279532" defTabSz="931774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2600" dirty="0">
                <a:solidFill>
                  <a:prstClr val="black"/>
                </a:solidFill>
                <a:latin typeface="Constantia"/>
              </a:rPr>
              <a:t>C) The Touch Sensor</a:t>
            </a:r>
          </a:p>
          <a:p>
            <a:pPr marL="279532" indent="-279532" defTabSz="931774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2600" b="1" dirty="0">
                <a:solidFill>
                  <a:srgbClr val="FFFF00"/>
                </a:solidFill>
                <a:latin typeface="Constantia"/>
              </a:rPr>
              <a:t>D) All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738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279532" indent="-279532" defTabSz="931774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2600" dirty="0">
                <a:solidFill>
                  <a:prstClr val="black"/>
                </a:solidFill>
                <a:latin typeface="Constantia"/>
              </a:rPr>
              <a:t>Which of these parts of an NXT circuit </a:t>
            </a:r>
          </a:p>
          <a:p>
            <a:pPr marL="279532" indent="-279532" defTabSz="931774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2600" dirty="0">
                <a:solidFill>
                  <a:prstClr val="black"/>
                </a:solidFill>
                <a:latin typeface="Constantia"/>
              </a:rPr>
              <a:t>contains a </a:t>
            </a:r>
            <a:r>
              <a:rPr lang="en-US" sz="2600" b="1" dirty="0">
                <a:solidFill>
                  <a:prstClr val="black"/>
                </a:solidFill>
                <a:latin typeface="Constantia"/>
              </a:rPr>
              <a:t>Conductor</a:t>
            </a:r>
            <a:r>
              <a:rPr lang="en-US" sz="2600" dirty="0">
                <a:solidFill>
                  <a:prstClr val="black"/>
                </a:solidFill>
                <a:latin typeface="Constantia"/>
              </a:rPr>
              <a:t>?</a:t>
            </a:r>
          </a:p>
          <a:p>
            <a:pPr marL="279532" indent="-279532" defTabSz="931774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endParaRPr lang="en-US" sz="2600" dirty="0">
              <a:solidFill>
                <a:prstClr val="black"/>
              </a:solidFill>
              <a:latin typeface="Constantia"/>
            </a:endParaRPr>
          </a:p>
          <a:p>
            <a:pPr marL="279532" indent="-279532" defTabSz="931774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2600" dirty="0">
                <a:solidFill>
                  <a:prstClr val="black"/>
                </a:solidFill>
                <a:latin typeface="Constantia"/>
              </a:rPr>
              <a:t>A) The NXT Brick</a:t>
            </a:r>
          </a:p>
          <a:p>
            <a:pPr marL="279532" indent="-279532" defTabSz="931774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2600" dirty="0">
                <a:solidFill>
                  <a:prstClr val="black"/>
                </a:solidFill>
                <a:latin typeface="Constantia"/>
              </a:rPr>
              <a:t>B) The Connecting Wires</a:t>
            </a:r>
          </a:p>
          <a:p>
            <a:pPr marL="279532" indent="-279532" defTabSz="931774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2600" dirty="0">
                <a:solidFill>
                  <a:prstClr val="black"/>
                </a:solidFill>
                <a:latin typeface="Constantia"/>
              </a:rPr>
              <a:t>C) The Touch Sensor</a:t>
            </a:r>
          </a:p>
          <a:p>
            <a:pPr marL="279532" indent="-279532" defTabSz="931774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2600" b="1" dirty="0">
                <a:solidFill>
                  <a:srgbClr val="FFFF00"/>
                </a:solidFill>
                <a:latin typeface="Constantia"/>
              </a:rPr>
              <a:t>D) All of the above</a:t>
            </a:r>
          </a:p>
          <a:p>
            <a:endParaRPr lang="en-US" dirty="0"/>
          </a:p>
          <a:p>
            <a:r>
              <a:rPr lang="en-US" u="sng" dirty="0" smtClean="0">
                <a:effectLst/>
              </a:rPr>
              <a:t>NXT Insulators, Conductors and Semiconductors</a:t>
            </a:r>
            <a:endParaRPr lang="en-US" dirty="0" smtClean="0">
              <a:effectLst/>
            </a:endParaRPr>
          </a:p>
          <a:p>
            <a:r>
              <a:rPr lang="en-US" b="1" dirty="0"/>
              <a:t>Conductors – Wires </a:t>
            </a:r>
            <a:r>
              <a:rPr lang="en-US" dirty="0"/>
              <a:t>(slide 1)</a:t>
            </a:r>
          </a:p>
          <a:p>
            <a:r>
              <a:rPr lang="en-US" dirty="0"/>
              <a:t>Insulators – Plastic covers on electronic components</a:t>
            </a:r>
          </a:p>
          <a:p>
            <a:r>
              <a:rPr lang="en-US" dirty="0"/>
              <a:t>Semiconductors – Not as obvious from the outside</a:t>
            </a:r>
          </a:p>
          <a:p>
            <a:pPr lvl="1"/>
            <a:r>
              <a:rPr lang="en-US" dirty="0"/>
              <a:t>LED’s on battery pack or light sensor</a:t>
            </a:r>
          </a:p>
          <a:p>
            <a:pPr lvl="1"/>
            <a:r>
              <a:rPr lang="en-US" dirty="0"/>
              <a:t>LCD screen on NXT brick</a:t>
            </a:r>
          </a:p>
          <a:p>
            <a:pPr lvl="1"/>
            <a:r>
              <a:rPr lang="en-US" dirty="0"/>
              <a:t>Mostly inside plastic housings (slide 2)</a:t>
            </a:r>
          </a:p>
          <a:p>
            <a:pPr lvl="1"/>
            <a:r>
              <a:rPr lang="en-US" dirty="0"/>
              <a:t>Black plastics rectangles on circuit board are semiconductor computer chips</a:t>
            </a:r>
          </a:p>
          <a:p>
            <a:pPr lvl="1"/>
            <a:r>
              <a:rPr lang="en-US" dirty="0"/>
              <a:t>Also found in ultrasonic, sound and light sensors</a:t>
            </a:r>
          </a:p>
          <a:p>
            <a:pPr lvl="1"/>
            <a:r>
              <a:rPr lang="en-US" dirty="0"/>
              <a:t>Also found in motors (slide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738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Which of these parts of an NXT circuit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contains </a:t>
            </a:r>
            <a:r>
              <a:rPr lang="en-US" b="1" dirty="0" smtClean="0">
                <a:solidFill>
                  <a:schemeClr val="bg1"/>
                </a:solidFill>
              </a:rPr>
              <a:t>Insulators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A) The NXT Brick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The Connecting Wires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The Touch Sensor</a:t>
            </a: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bg1"/>
                </a:solidFill>
              </a:rPr>
              <a:t>D) All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7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effectLst/>
              </a:rPr>
              <a:t>Instruction Guide: The NXT Circuit</a:t>
            </a:r>
          </a:p>
          <a:p>
            <a:r>
              <a:rPr lang="en-US" dirty="0" smtClean="0">
                <a:effectLst/>
              </a:rPr>
              <a:t>Submitted by </a:t>
            </a:r>
            <a:r>
              <a:rPr lang="en-US" u="none" strike="noStrike" dirty="0" smtClean="0">
                <a:effectLst/>
                <a:hlinkClick r:id="rId3" action="ppaction://hlinkfile" tooltip="View user profile."/>
              </a:rPr>
              <a:t>Randy Steele</a:t>
            </a:r>
            <a:r>
              <a:rPr lang="en-US" dirty="0" smtClean="0">
                <a:effectLst/>
              </a:rPr>
              <a:t> on 10 July, 2011 - 16:12</a:t>
            </a:r>
          </a:p>
          <a:p>
            <a:endParaRPr lang="en-US" u="none" strike="noStrike" dirty="0" smtClean="0">
              <a:effectLst/>
            </a:endParaRPr>
          </a:p>
          <a:p>
            <a:r>
              <a:rPr lang="en-US" dirty="0" smtClean="0">
                <a:effectLst/>
              </a:rPr>
              <a:t>This lesson applies the learning from the previous Circuits and Switches lesson to the particulars of the NXT.</a:t>
            </a:r>
          </a:p>
          <a:p>
            <a:endParaRPr lang="en-US" dirty="0" smtClean="0">
              <a:effectLst/>
            </a:endParaRPr>
          </a:p>
          <a:p>
            <a:r>
              <a:rPr lang="en-US" u="sng" dirty="0" smtClean="0">
                <a:effectLst/>
              </a:rPr>
              <a:t>The Four Parts of a NXT Circuit</a:t>
            </a:r>
            <a:r>
              <a:rPr lang="en-US" dirty="0" smtClean="0">
                <a:effectLst/>
              </a:rPr>
              <a:t> (see </a:t>
            </a:r>
            <a:r>
              <a:rPr lang="en-US" u="none" strike="noStrike" dirty="0" smtClean="0">
                <a:effectLst/>
                <a:hlinkClick r:id="rId4" action="ppaction://hlinkfile"/>
              </a:rPr>
              <a:t>NXT Circuit PPT</a:t>
            </a:r>
            <a:r>
              <a:rPr lang="en-US" dirty="0" smtClean="0">
                <a:effectLst/>
              </a:rPr>
              <a:t> : slide 1)</a:t>
            </a:r>
          </a:p>
          <a:p>
            <a:r>
              <a:rPr lang="en-US" dirty="0"/>
              <a:t>Power Source – Battery</a:t>
            </a:r>
          </a:p>
          <a:p>
            <a:r>
              <a:rPr lang="en-US" dirty="0"/>
              <a:t>Conducting Path – Wires</a:t>
            </a:r>
          </a:p>
          <a:p>
            <a:pPr defTabSz="931774">
              <a:defRPr/>
            </a:pPr>
            <a:r>
              <a:rPr lang="en-US" dirty="0"/>
              <a:t>Load – Motors, or other outputs (lamps, LCD screen, speaker)</a:t>
            </a:r>
          </a:p>
          <a:p>
            <a:pPr marL="0" lvl="1" defTabSz="931774">
              <a:defRPr/>
            </a:pPr>
            <a:r>
              <a:rPr lang="en-US" dirty="0"/>
              <a:t>Switch – NXT brick buttons, or other inputs (ultrasonic, sound and light sensors)</a:t>
            </a:r>
          </a:p>
          <a:p>
            <a:pPr lvl="1"/>
            <a:r>
              <a:rPr lang="en-US" dirty="0"/>
              <a:t>    Ask students which sensor acts like a simple switch (Touch Sensor)</a:t>
            </a:r>
          </a:p>
          <a:p>
            <a:endParaRPr lang="en-US" dirty="0"/>
          </a:p>
          <a:p>
            <a:r>
              <a:rPr lang="en-US" u="sng" dirty="0" smtClean="0">
                <a:effectLst/>
              </a:rPr>
              <a:t>NXT Insulators, Conductors and Semiconductors</a:t>
            </a:r>
            <a:endParaRPr lang="en-US" dirty="0" smtClean="0">
              <a:effectLst/>
            </a:endParaRPr>
          </a:p>
          <a:p>
            <a:r>
              <a:rPr lang="en-US" dirty="0"/>
              <a:t>Conductors – Wires (slide 1)</a:t>
            </a:r>
          </a:p>
          <a:p>
            <a:r>
              <a:rPr lang="en-US" dirty="0"/>
              <a:t>Insulators – Plastic covers on electronic components</a:t>
            </a:r>
          </a:p>
          <a:p>
            <a:r>
              <a:rPr lang="en-US" dirty="0"/>
              <a:t>Semiconductors – Not as obvious from the outside</a:t>
            </a:r>
          </a:p>
          <a:p>
            <a:pPr lvl="1"/>
            <a:r>
              <a:rPr lang="en-US" dirty="0"/>
              <a:t>LED’s on battery pack or light sensor</a:t>
            </a:r>
          </a:p>
          <a:p>
            <a:pPr lvl="1"/>
            <a:r>
              <a:rPr lang="en-US" dirty="0"/>
              <a:t>LCD screen on NXT brick</a:t>
            </a:r>
          </a:p>
          <a:p>
            <a:pPr lvl="1"/>
            <a:r>
              <a:rPr lang="en-US" dirty="0"/>
              <a:t>Mostly inside plastic housings (slide 2)</a:t>
            </a:r>
          </a:p>
          <a:p>
            <a:pPr lvl="1"/>
            <a:r>
              <a:rPr lang="en-US" dirty="0"/>
              <a:t>Black plastics rectangles on circuit board are semiconductor computer chips</a:t>
            </a:r>
          </a:p>
          <a:p>
            <a:pPr lvl="1"/>
            <a:r>
              <a:rPr lang="en-US" dirty="0"/>
              <a:t>Also found in ultrasonic, sound and light sensors</a:t>
            </a:r>
          </a:p>
          <a:p>
            <a:pPr lvl="1"/>
            <a:r>
              <a:rPr lang="en-US" dirty="0"/>
              <a:t>Also found in motors (slide 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345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Which of these parts of an NXT circuit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contains </a:t>
            </a:r>
            <a:r>
              <a:rPr lang="en-US" b="1" dirty="0" smtClean="0">
                <a:solidFill>
                  <a:schemeClr val="bg1"/>
                </a:solidFill>
              </a:rPr>
              <a:t>Insulators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A) The NXT Brick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The Connecting Wires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The Touch Sensor</a:t>
            </a: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bg1"/>
                </a:solidFill>
              </a:rPr>
              <a:t>D) All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736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Which of these parts of an NXT circuit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contains </a:t>
            </a:r>
            <a:r>
              <a:rPr lang="en-US" b="1" dirty="0" smtClean="0">
                <a:solidFill>
                  <a:schemeClr val="bg1"/>
                </a:solidFill>
              </a:rPr>
              <a:t>Semiconductors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bg1"/>
                </a:solidFill>
              </a:rPr>
              <a:t>A) The NXT Brick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The Connecting Wires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The Touch Sensor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D) All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588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Which of these parts of an NXT circuit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contains </a:t>
            </a:r>
            <a:r>
              <a:rPr lang="en-US" b="1" dirty="0" smtClean="0">
                <a:solidFill>
                  <a:schemeClr val="bg1"/>
                </a:solidFill>
              </a:rPr>
              <a:t>Semiconductors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bg1"/>
                </a:solidFill>
              </a:rPr>
              <a:t>A) The NXT Brick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The Connecting Wires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The Touch Sensor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D) All of the above</a:t>
            </a:r>
          </a:p>
          <a:p>
            <a:endParaRPr lang="en-US" dirty="0"/>
          </a:p>
          <a:p>
            <a:r>
              <a:rPr lang="en-US" u="sng" dirty="0" smtClean="0">
                <a:effectLst/>
              </a:rPr>
              <a:t>NXT Insulators, Conductors and Semiconductors</a:t>
            </a:r>
            <a:endParaRPr lang="en-US" dirty="0" smtClean="0">
              <a:effectLst/>
            </a:endParaRPr>
          </a:p>
          <a:p>
            <a:r>
              <a:rPr lang="en-US" dirty="0"/>
              <a:t>Conductors – Wires (slide 1)</a:t>
            </a:r>
          </a:p>
          <a:p>
            <a:r>
              <a:rPr lang="en-US" dirty="0"/>
              <a:t>Insulators – Plastic covers on electronic components</a:t>
            </a:r>
          </a:p>
          <a:p>
            <a:r>
              <a:rPr lang="en-US" b="1" dirty="0"/>
              <a:t>Semiconductors – Not as obvious from the outside</a:t>
            </a:r>
          </a:p>
          <a:p>
            <a:pPr lvl="1"/>
            <a:r>
              <a:rPr lang="en-US" dirty="0"/>
              <a:t>LED’s on battery pack or light sensor</a:t>
            </a:r>
          </a:p>
          <a:p>
            <a:pPr lvl="1"/>
            <a:r>
              <a:rPr lang="en-US" b="1" dirty="0"/>
              <a:t>LCD screen on NXT brick</a:t>
            </a:r>
          </a:p>
          <a:p>
            <a:pPr lvl="1"/>
            <a:r>
              <a:rPr lang="en-US" dirty="0"/>
              <a:t>Mostly inside plastic housings (slide 2)</a:t>
            </a:r>
          </a:p>
          <a:p>
            <a:pPr lvl="1"/>
            <a:r>
              <a:rPr lang="en-US" b="1" dirty="0"/>
              <a:t>Black plastics rectangles on circuit board are semiconductor computer chips</a:t>
            </a:r>
          </a:p>
          <a:p>
            <a:pPr lvl="1"/>
            <a:r>
              <a:rPr lang="en-US" dirty="0"/>
              <a:t>Also found in </a:t>
            </a:r>
            <a:r>
              <a:rPr lang="en-US" b="1" dirty="0"/>
              <a:t>ultrasonic, sound and light sensors</a:t>
            </a:r>
          </a:p>
          <a:p>
            <a:pPr lvl="1"/>
            <a:r>
              <a:rPr lang="en-US" dirty="0"/>
              <a:t>Also found in motors (slide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588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of these is an example of a </a:t>
            </a:r>
            <a:r>
              <a:rPr lang="en-US" b="1" dirty="0" smtClean="0">
                <a:solidFill>
                  <a:schemeClr val="bg1"/>
                </a:solidFill>
              </a:rPr>
              <a:t>Semiconductor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in the NXT system?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A) The Brick LCD screen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B) The Battery LED light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C) The Motor Encoder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D) The Brick’s “Brain”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E) All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862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Which of these is an example of a </a:t>
            </a:r>
            <a:r>
              <a:rPr lang="en-US" b="1" dirty="0" smtClean="0">
                <a:solidFill>
                  <a:schemeClr val="bg1"/>
                </a:solidFill>
              </a:rPr>
              <a:t>Semiconductor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in the NXT system?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A) The Brick LCD screen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B) The Battery LED light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C) The Motor Encoder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D) The Brick’s “Brain”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E) All of the above</a:t>
            </a:r>
          </a:p>
          <a:p>
            <a:endParaRPr lang="en-US" dirty="0"/>
          </a:p>
          <a:p>
            <a:r>
              <a:rPr lang="en-US" u="sng" dirty="0" smtClean="0">
                <a:effectLst/>
              </a:rPr>
              <a:t>NXT Insulators, Conductors and Semiconductors</a:t>
            </a:r>
            <a:endParaRPr lang="en-US" dirty="0" smtClean="0">
              <a:effectLst/>
            </a:endParaRPr>
          </a:p>
          <a:p>
            <a:r>
              <a:rPr lang="en-US" dirty="0"/>
              <a:t>Conductors – Wires (slide 1)</a:t>
            </a:r>
          </a:p>
          <a:p>
            <a:r>
              <a:rPr lang="en-US" dirty="0"/>
              <a:t>Insulators – Plastic covers on electronic components</a:t>
            </a:r>
          </a:p>
          <a:p>
            <a:r>
              <a:rPr lang="en-US" b="1" dirty="0"/>
              <a:t>Semiconductors – </a:t>
            </a:r>
            <a:r>
              <a:rPr lang="en-US" dirty="0"/>
              <a:t>Not as obvious from the outside</a:t>
            </a:r>
          </a:p>
          <a:p>
            <a:pPr lvl="1"/>
            <a:r>
              <a:rPr lang="en-US" b="1" dirty="0"/>
              <a:t>LED’s on battery </a:t>
            </a:r>
            <a:r>
              <a:rPr lang="en-US" dirty="0"/>
              <a:t>pack or light sensor</a:t>
            </a:r>
          </a:p>
          <a:p>
            <a:pPr lvl="1"/>
            <a:r>
              <a:rPr lang="en-US" b="1" dirty="0"/>
              <a:t>LCD screen on NXT brick</a:t>
            </a:r>
          </a:p>
          <a:p>
            <a:pPr lvl="1"/>
            <a:r>
              <a:rPr lang="en-US" dirty="0"/>
              <a:t>Mostly inside plastic housings (slide 2)</a:t>
            </a:r>
          </a:p>
          <a:p>
            <a:pPr lvl="1"/>
            <a:r>
              <a:rPr lang="en-US" b="1" dirty="0"/>
              <a:t>Black plastics rectangles on circuit board are semiconductor computer chips</a:t>
            </a:r>
          </a:p>
          <a:p>
            <a:pPr lvl="1"/>
            <a:r>
              <a:rPr lang="en-US" dirty="0"/>
              <a:t>Also found in ultrasonic, sound and light sensors</a:t>
            </a:r>
          </a:p>
          <a:p>
            <a:pPr lvl="1"/>
            <a:r>
              <a:rPr lang="en-US" dirty="0"/>
              <a:t>Also found in </a:t>
            </a:r>
            <a:r>
              <a:rPr lang="en-US" b="1" dirty="0"/>
              <a:t>motors</a:t>
            </a:r>
            <a:r>
              <a:rPr lang="en-US" dirty="0"/>
              <a:t> (slide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862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effectLst/>
              </a:rPr>
              <a:t>Answer Key:</a:t>
            </a:r>
          </a:p>
          <a:p>
            <a:r>
              <a:rPr lang="en-US" b="1" dirty="0">
                <a:hlinkClick r:id="rId3"/>
              </a:rPr>
              <a:t>The NXT </a:t>
            </a:r>
            <a:r>
              <a:rPr lang="en-US" b="1" dirty="0" err="1">
                <a:hlinkClick r:id="rId3"/>
              </a:rPr>
              <a:t>Circuit_Unit</a:t>
            </a:r>
            <a:r>
              <a:rPr lang="en-US" b="1" dirty="0">
                <a:hlinkClick r:id="rId3"/>
              </a:rPr>
              <a:t> Level</a:t>
            </a:r>
            <a:r>
              <a:rPr lang="en-US" b="1" dirty="0" smtClean="0">
                <a:effectLst/>
              </a:rPr>
              <a:t> [1]</a:t>
            </a:r>
          </a:p>
          <a:p>
            <a:r>
              <a:rPr lang="en-US" dirty="0" smtClean="0">
                <a:effectLst/>
              </a:rPr>
              <a:t>Submitted by </a:t>
            </a:r>
            <a:r>
              <a:rPr lang="en-US" dirty="0">
                <a:hlinkClick r:id="rId4" tooltip="View user profile."/>
              </a:rPr>
              <a:t>Randy Steele</a:t>
            </a:r>
            <a:r>
              <a:rPr lang="en-US" dirty="0" smtClean="0">
                <a:effectLst/>
              </a:rPr>
              <a:t> [2] on 11 July, 2011 - 07:42</a:t>
            </a:r>
          </a:p>
          <a:p>
            <a:endParaRPr lang="en-US" dirty="0"/>
          </a:p>
          <a:p>
            <a:r>
              <a:rPr lang="en-US" b="1" dirty="0" smtClean="0">
                <a:effectLst/>
              </a:rPr>
              <a:t>Answer Key: </a:t>
            </a:r>
          </a:p>
          <a:p>
            <a:pPr defTabSz="931774">
              <a:defRPr/>
            </a:pPr>
            <a:r>
              <a:rPr lang="en-US" b="1" dirty="0">
                <a:solidFill>
                  <a:schemeClr val="bg1"/>
                </a:solidFill>
              </a:rPr>
              <a:t>1.  Name the four parts of a circuit:               </a:t>
            </a:r>
            <a:endParaRPr lang="en-US" dirty="0">
              <a:solidFill>
                <a:schemeClr val="bg1"/>
              </a:solidFill>
            </a:endParaRPr>
          </a:p>
          <a:p>
            <a:pPr defTabSz="931774">
              <a:defRPr/>
            </a:pPr>
            <a:r>
              <a:rPr lang="en-US" b="1" dirty="0" smtClean="0"/>
              <a:t>Power source – a battery (many possible answers) </a:t>
            </a:r>
          </a:p>
          <a:p>
            <a:pPr defTabSz="931774">
              <a:defRPr/>
            </a:pPr>
            <a:r>
              <a:rPr lang="en-US" b="1" dirty="0" smtClean="0"/>
              <a:t>Conducting path – a wire (many possible answers) </a:t>
            </a:r>
          </a:p>
          <a:p>
            <a:pPr defTabSz="931774">
              <a:defRPr/>
            </a:pPr>
            <a:r>
              <a:rPr lang="en-US" b="1" dirty="0" smtClean="0"/>
              <a:t>Switch – a light switch (many possible answers) </a:t>
            </a:r>
          </a:p>
          <a:p>
            <a:pPr defTabSz="931774">
              <a:defRPr/>
            </a:pPr>
            <a:r>
              <a:rPr lang="en-US" b="1" dirty="0" smtClean="0"/>
              <a:t>Load – light bulb (many possible answers)</a:t>
            </a:r>
            <a:r>
              <a:rPr lang="en-US" dirty="0" smtClean="0"/>
              <a:t> </a:t>
            </a:r>
          </a:p>
          <a:p>
            <a:endParaRPr lang="en-US" dirty="0" smtClean="0">
              <a:effectLst/>
            </a:endParaRPr>
          </a:p>
          <a:p>
            <a:pPr lvl="0"/>
            <a:r>
              <a:rPr lang="en-US" b="1" dirty="0"/>
              <a:t>2. Identify the four parts of a circuit in an NXT circuit of your choice.</a:t>
            </a:r>
            <a:endParaRPr lang="en-US" dirty="0"/>
          </a:p>
          <a:p>
            <a:r>
              <a:rPr lang="en-US" b="1" dirty="0"/>
              <a:t>Example: NXT with a touch sensor (many possible answers):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Power Source - NXT battery</a:t>
            </a:r>
            <a:br>
              <a:rPr lang="en-US" b="1" dirty="0"/>
            </a:br>
            <a:r>
              <a:rPr lang="en-US" b="1" dirty="0"/>
              <a:t>Conducting Path - NXT wires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Switch - Touch Sensor or NXT buttons</a:t>
            </a:r>
            <a:br>
              <a:rPr lang="en-US" b="1" dirty="0"/>
            </a:br>
            <a:r>
              <a:rPr lang="en-US" b="1" dirty="0"/>
              <a:t>Load - NXT LCD screen or speaker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bg1"/>
                </a:solidFill>
              </a:rPr>
              <a:t>3.  Briefly describe each of the four parts:</a:t>
            </a:r>
            <a:endParaRPr lang="en-US" b="1" dirty="0"/>
          </a:p>
          <a:p>
            <a:endParaRPr lang="en-US" b="1" dirty="0"/>
          </a:p>
          <a:p>
            <a:pPr marL="232943" indent="-232943" defTabSz="931774">
              <a:buFontTx/>
              <a:buAutoNum type="arabicPeriod" startAt="4"/>
              <a:defRPr/>
            </a:pPr>
            <a:r>
              <a:rPr lang="en-US" b="1" dirty="0">
                <a:solidFill>
                  <a:schemeClr val="bg1"/>
                </a:solidFill>
              </a:rPr>
              <a:t>What are the characteristics of an insulator, conductor and    semiconductor. </a:t>
            </a:r>
          </a:p>
          <a:p>
            <a:pPr defTabSz="931774">
              <a:defRPr/>
            </a:pPr>
            <a:r>
              <a:rPr lang="en-US" b="1" dirty="0" smtClean="0"/>
              <a:t>Insulator – plastic on the wires (many possible answers) </a:t>
            </a:r>
          </a:p>
          <a:p>
            <a:pPr defTabSz="931774">
              <a:defRPr/>
            </a:pPr>
            <a:r>
              <a:rPr lang="en-US" b="1" dirty="0" smtClean="0"/>
              <a:t>Conductor – metal inside wires (many possible answers) </a:t>
            </a:r>
          </a:p>
          <a:p>
            <a:pPr defTabSz="931774">
              <a:defRPr/>
            </a:pPr>
            <a:r>
              <a:rPr lang="en-US" b="1" dirty="0" smtClean="0"/>
              <a:t>Semiconductor – transistor, diode, LED lights (many possible answers)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r>
              <a:rPr lang="en-US" b="1" dirty="0"/>
              <a:t>5.  Give an example of an insulator, conductor and semiconductor in an NXT circuit.</a:t>
            </a:r>
            <a:br>
              <a:rPr lang="en-US" b="1" dirty="0"/>
            </a:br>
            <a:r>
              <a:rPr lang="en-US" b="1" dirty="0"/>
              <a:t>Insulator – plastic on the wires, brick, motors (many possible answers)</a:t>
            </a:r>
            <a:br>
              <a:rPr lang="en-US" b="1" dirty="0"/>
            </a:br>
            <a:r>
              <a:rPr lang="en-US" b="1" dirty="0"/>
              <a:t>Conductor – metal inside wires, </a:t>
            </a:r>
            <a:r>
              <a:rPr lang="en-US" b="1" dirty="0" err="1"/>
              <a:t>usb</a:t>
            </a:r>
            <a:r>
              <a:rPr lang="en-US" b="1" dirty="0"/>
              <a:t> cable (many possible answers)</a:t>
            </a:r>
            <a:br>
              <a:rPr lang="en-US" b="1" dirty="0"/>
            </a:br>
            <a:r>
              <a:rPr lang="en-US" b="1" dirty="0"/>
              <a:t>Semiconductor – brick LCD screen, battery LED lights (many possible answers)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Unit review.  Only the </a:t>
            </a:r>
            <a:r>
              <a:rPr lang="en-US" b="1" u="sng" baseline="0" dirty="0" smtClean="0"/>
              <a:t>Circuits</a:t>
            </a:r>
            <a:r>
              <a:rPr lang="en-US" baseline="0" dirty="0" smtClean="0"/>
              <a:t> and </a:t>
            </a:r>
            <a:r>
              <a:rPr lang="en-US" b="1" u="sng" baseline="0" dirty="0" smtClean="0"/>
              <a:t>The NXT</a:t>
            </a:r>
            <a:r>
              <a:rPr lang="en-US" baseline="0" dirty="0" smtClean="0"/>
              <a:t> columns are covered in lessons 2.1 &amp; 2.2.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“I only have my class “question” the </a:t>
            </a:r>
            <a:r>
              <a:rPr lang="en-US" b="1" baseline="0" dirty="0" smtClean="0"/>
              <a:t>Circuit</a:t>
            </a:r>
            <a:r>
              <a:rPr lang="en-US" baseline="0" dirty="0" smtClean="0"/>
              <a:t> &amp; </a:t>
            </a:r>
            <a:r>
              <a:rPr lang="en-US" b="1" baseline="0" dirty="0" smtClean="0"/>
              <a:t>The NXT</a:t>
            </a:r>
            <a:r>
              <a:rPr lang="en-US" baseline="0" dirty="0" smtClean="0"/>
              <a:t> column answers.  They all want to try the rest but I tell them those columns will be used when we get to the lessons that cover that material.  An effective Hook </a:t>
            </a:r>
            <a:r>
              <a:rPr lang="en-US" baseline="0" dirty="0" smtClean="0">
                <a:sym typeface="Wingdings" pitchFamily="2" charset="2"/>
              </a:rPr>
              <a:t> “ Roger Hull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35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Assembling Transistor Radios 1955 (2:36)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http://www.youtube.com/watch?v=kKln6zTy4C8&amp;feature=player_detailpage</a:t>
            </a:r>
            <a:endParaRPr lang="en-US" dirty="0" smtClean="0"/>
          </a:p>
          <a:p>
            <a:r>
              <a:rPr lang="en-US" dirty="0" smtClean="0"/>
              <a:t>A story on assembling TR-1 transistor radios, the first transistor radio made, in the 1950s at the Regency factory at </a:t>
            </a:r>
            <a:r>
              <a:rPr lang="en-US" dirty="0" err="1" smtClean="0"/>
              <a:t>Lawrence,Indiana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b="1" dirty="0" smtClean="0"/>
              <a:t>How the first transistor worked (4:46)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http://www.youtube.com/watch?v=RdYHljZi7ys&amp;feature=player_detailpage</a:t>
            </a:r>
            <a:r>
              <a:rPr lang="en-US" dirty="0" smtClean="0"/>
              <a:t> </a:t>
            </a:r>
          </a:p>
          <a:p>
            <a:r>
              <a:rPr lang="en-US" dirty="0" smtClean="0"/>
              <a:t>Bill uses a replica of the point contact transistor built by Walter Brattain and John Bardeen at Bell Labs. On December 23, 1947 they used this device to amplify the output of a microphone and thus started the microelectronics revolution that changed the world. He describes in detail why a transistor works by highlighting the uniqueness of semiconductors in being able to transfer charge by positive and negative carriers.</a:t>
            </a:r>
          </a:p>
          <a:p>
            <a:endParaRPr lang="en-US" dirty="0" smtClean="0"/>
          </a:p>
          <a:p>
            <a:r>
              <a:rPr lang="en-US" b="1" dirty="0" smtClean="0"/>
              <a:t>Does the first transistor ever built still work?  (3:00)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http://www.youtube.com/watch?feature=player_detailpage&amp;v=xvrjIJw3OSU</a:t>
            </a:r>
            <a:r>
              <a:rPr lang="en-US" dirty="0" smtClean="0"/>
              <a:t>  </a:t>
            </a:r>
          </a:p>
          <a:p>
            <a:r>
              <a:rPr lang="en-US" dirty="0" smtClean="0"/>
              <a:t>Professor Bill </a:t>
            </a:r>
            <a:r>
              <a:rPr lang="en-US" dirty="0" err="1" smtClean="0"/>
              <a:t>Hammack</a:t>
            </a:r>
            <a:r>
              <a:rPr lang="en-US" dirty="0" smtClean="0"/>
              <a:t> examines the first transistor ever built - borrowed from the University of Illinois Spurlock Museum. He explains how it works, and its impact on our world today. And, also, he even tests it out using a large battery. Produced for </a:t>
            </a:r>
            <a:r>
              <a:rPr lang="en-US" dirty="0" err="1" smtClean="0"/>
              <a:t>iFoundry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83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effectLst/>
              </a:rPr>
              <a:t>Instruction Guide: The NXT Circuit</a:t>
            </a:r>
          </a:p>
          <a:p>
            <a:r>
              <a:rPr lang="en-US" dirty="0" smtClean="0">
                <a:effectLst/>
              </a:rPr>
              <a:t>Submitted by </a:t>
            </a:r>
            <a:r>
              <a:rPr lang="en-US" u="none" strike="noStrike" dirty="0" smtClean="0">
                <a:effectLst/>
                <a:hlinkClick r:id="rId3" action="ppaction://hlinkfile" tooltip="View user profile."/>
              </a:rPr>
              <a:t>Randy Steele</a:t>
            </a:r>
            <a:r>
              <a:rPr lang="en-US" dirty="0" smtClean="0">
                <a:effectLst/>
              </a:rPr>
              <a:t> on 10 July, 2011 - 16:12</a:t>
            </a:r>
          </a:p>
          <a:p>
            <a:endParaRPr lang="en-US" u="none" strike="noStrike" dirty="0" smtClean="0">
              <a:effectLst/>
            </a:endParaRPr>
          </a:p>
          <a:p>
            <a:r>
              <a:rPr lang="en-US" dirty="0" smtClean="0">
                <a:effectLst/>
              </a:rPr>
              <a:t>This lesson applies the learning from the previous Circuits and Switches lesson to the particulars of the NXT.</a:t>
            </a:r>
          </a:p>
          <a:p>
            <a:endParaRPr lang="en-US" dirty="0" smtClean="0">
              <a:effectLst/>
            </a:endParaRPr>
          </a:p>
          <a:p>
            <a:r>
              <a:rPr lang="en-US" u="sng" dirty="0" smtClean="0">
                <a:effectLst/>
              </a:rPr>
              <a:t>The Four Parts of a NXT Circuit</a:t>
            </a:r>
            <a:r>
              <a:rPr lang="en-US" dirty="0" smtClean="0">
                <a:effectLst/>
              </a:rPr>
              <a:t> (see </a:t>
            </a:r>
            <a:r>
              <a:rPr lang="en-US" u="none" strike="noStrike" dirty="0" smtClean="0">
                <a:effectLst/>
                <a:hlinkClick r:id="rId4" action="ppaction://hlinkfile"/>
              </a:rPr>
              <a:t>NXT Circuit PPT</a:t>
            </a:r>
            <a:r>
              <a:rPr lang="en-US" dirty="0" smtClean="0">
                <a:effectLst/>
              </a:rPr>
              <a:t> : slide 1)</a:t>
            </a:r>
          </a:p>
          <a:p>
            <a:r>
              <a:rPr lang="en-US" dirty="0"/>
              <a:t>Power Source – Battery</a:t>
            </a:r>
          </a:p>
          <a:p>
            <a:r>
              <a:rPr lang="en-US" dirty="0"/>
              <a:t>Conducting Path – Wires</a:t>
            </a:r>
          </a:p>
          <a:p>
            <a:pPr defTabSz="931774">
              <a:defRPr/>
            </a:pPr>
            <a:r>
              <a:rPr lang="en-US" dirty="0"/>
              <a:t>Load – Motors, or other outputs (lamps, LCD screen, speaker)</a:t>
            </a:r>
          </a:p>
          <a:p>
            <a:r>
              <a:rPr lang="en-US" dirty="0"/>
              <a:t>Switch – NXT brick buttons, or other inputs</a:t>
            </a:r>
          </a:p>
          <a:p>
            <a:pPr lvl="1"/>
            <a:r>
              <a:rPr lang="en-US" dirty="0"/>
              <a:t>Ask students which sensor acts like a simple switch (Touch Sensor)</a:t>
            </a:r>
          </a:p>
          <a:p>
            <a:endParaRPr lang="en-US" dirty="0"/>
          </a:p>
          <a:p>
            <a:r>
              <a:rPr lang="en-US" u="sng" dirty="0" smtClean="0">
                <a:effectLst/>
              </a:rPr>
              <a:t>NXT Insulators, Conductors and Semiconductors</a:t>
            </a:r>
            <a:endParaRPr lang="en-US" dirty="0" smtClean="0">
              <a:effectLst/>
            </a:endParaRPr>
          </a:p>
          <a:p>
            <a:r>
              <a:rPr lang="en-US" dirty="0"/>
              <a:t>Conductors – Wires (slide 1)</a:t>
            </a:r>
          </a:p>
          <a:p>
            <a:r>
              <a:rPr lang="en-US" dirty="0"/>
              <a:t>Insulators – Plastic covers on electronic components</a:t>
            </a:r>
          </a:p>
          <a:p>
            <a:r>
              <a:rPr lang="en-US" dirty="0"/>
              <a:t>Semiconductors – Not as obvious from the outside</a:t>
            </a:r>
          </a:p>
          <a:p>
            <a:pPr lvl="1"/>
            <a:r>
              <a:rPr lang="en-US" dirty="0"/>
              <a:t>LED’s on battery pack or light sensor</a:t>
            </a:r>
          </a:p>
          <a:p>
            <a:pPr lvl="1"/>
            <a:r>
              <a:rPr lang="en-US" dirty="0"/>
              <a:t>LCD screen on NXT brick</a:t>
            </a:r>
          </a:p>
          <a:p>
            <a:pPr lvl="1"/>
            <a:r>
              <a:rPr lang="en-US" dirty="0"/>
              <a:t>Mostly inside plastic housings (slide 2)</a:t>
            </a:r>
          </a:p>
          <a:p>
            <a:pPr lvl="1"/>
            <a:r>
              <a:rPr lang="en-US" dirty="0"/>
              <a:t>Black plastics rectangles on circuit board are semiconductor computer chips</a:t>
            </a:r>
          </a:p>
          <a:p>
            <a:pPr lvl="1"/>
            <a:r>
              <a:rPr lang="en-US" dirty="0"/>
              <a:t>Also found in ultrasonic, sound and light sensors</a:t>
            </a:r>
          </a:p>
          <a:p>
            <a:pPr lvl="1"/>
            <a:r>
              <a:rPr lang="en-US" dirty="0"/>
              <a:t>Also found in motors (slide 3)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60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Pictures of NXT Production Hardware</a:t>
            </a:r>
          </a:p>
          <a:p>
            <a:endParaRPr lang="en-US" b="1" dirty="0" smtClean="0"/>
          </a:p>
          <a:p>
            <a:r>
              <a:rPr lang="en-US" dirty="0" smtClean="0"/>
              <a:t>Here are some pictures of the hardware of a production NXT. </a:t>
            </a:r>
          </a:p>
          <a:p>
            <a:endParaRPr lang="en-US" dirty="0" smtClean="0"/>
          </a:p>
          <a:p>
            <a:r>
              <a:rPr lang="en-US" dirty="0" smtClean="0"/>
              <a:t>This is a view of the top of the motherboard. According to the </a:t>
            </a:r>
            <a:r>
              <a:rPr lang="en-US" dirty="0" smtClean="0">
                <a:hlinkClick r:id="rId3"/>
              </a:rPr>
              <a:t>schematics released by LEGO</a:t>
            </a:r>
            <a:r>
              <a:rPr lang="en-US" dirty="0" smtClean="0"/>
              <a:t> the part missing in the upper right was a battery current sensor on AD5. The black smudge at the square speaker connector covered an additional part in the speaker cable, a 10 Ohm resistor which is not in the schematics. I unsoldered it together with the speaker cable to get the LCD daughter board out of the way for photographing the motherboard</a:t>
            </a:r>
          </a:p>
          <a:p>
            <a:endParaRPr lang="en-US" dirty="0" smtClean="0"/>
          </a:p>
          <a:p>
            <a:r>
              <a:rPr lang="en-US" dirty="0" smtClean="0"/>
              <a:t>http://www.jstuber.net/lego/nxt-programming/nxt-hardware.html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57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Pictures of NXT Production Hardware</a:t>
            </a:r>
          </a:p>
          <a:p>
            <a:r>
              <a:rPr lang="en-US" dirty="0" smtClean="0"/>
              <a:t>Here are some pictures of the hardware of a production NXT.</a:t>
            </a:r>
          </a:p>
          <a:p>
            <a:endParaRPr lang="en-US" dirty="0" smtClean="0"/>
          </a:p>
          <a:p>
            <a:r>
              <a:rPr lang="en-US" dirty="0" smtClean="0"/>
              <a:t>This is the bottom of the motherboard. Note that RA4 and R90, the pull-up resistors for the JTAG connector J17, are still present (thanks LEGO!), like in the prototype version. </a:t>
            </a:r>
          </a:p>
          <a:p>
            <a:endParaRPr lang="en-US" dirty="0" smtClean="0"/>
          </a:p>
          <a:p>
            <a:r>
              <a:rPr lang="en-US" dirty="0" smtClean="0"/>
              <a:t>http://www.jstuber.net/lego/nxt-programming/nxt-hardware.html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8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effectLst/>
              </a:rPr>
              <a:t>Instruction Guide: The NXT Circuit</a:t>
            </a:r>
          </a:p>
          <a:p>
            <a:r>
              <a:rPr lang="en-US" dirty="0" smtClean="0">
                <a:effectLst/>
              </a:rPr>
              <a:t>Submitted by </a:t>
            </a:r>
            <a:r>
              <a:rPr lang="en-US" u="none" strike="noStrike" dirty="0" smtClean="0">
                <a:effectLst/>
                <a:hlinkClick r:id="rId3" action="ppaction://hlinkfile" tooltip="View user profile."/>
              </a:rPr>
              <a:t>Randy Steele</a:t>
            </a:r>
            <a:r>
              <a:rPr lang="en-US" dirty="0" smtClean="0">
                <a:effectLst/>
              </a:rPr>
              <a:t> on 10 July, 2011 - 16:12</a:t>
            </a:r>
          </a:p>
          <a:p>
            <a:endParaRPr lang="en-US" u="none" strike="noStrike" dirty="0" smtClean="0">
              <a:effectLst/>
            </a:endParaRPr>
          </a:p>
          <a:p>
            <a:r>
              <a:rPr lang="en-US" dirty="0" smtClean="0">
                <a:effectLst/>
              </a:rPr>
              <a:t>This lesson applies the learning from the previous Circuits and Switches lesson to the particulars of the NXT.</a:t>
            </a:r>
          </a:p>
          <a:p>
            <a:endParaRPr lang="en-US" dirty="0" smtClean="0">
              <a:effectLst/>
            </a:endParaRPr>
          </a:p>
          <a:p>
            <a:r>
              <a:rPr lang="en-US" u="sng" dirty="0" smtClean="0">
                <a:effectLst/>
              </a:rPr>
              <a:t>The Four Parts of a NXT Circuit</a:t>
            </a:r>
            <a:r>
              <a:rPr lang="en-US" dirty="0" smtClean="0">
                <a:effectLst/>
              </a:rPr>
              <a:t> (see </a:t>
            </a:r>
            <a:r>
              <a:rPr lang="en-US" u="none" strike="noStrike" dirty="0" smtClean="0">
                <a:effectLst/>
                <a:hlinkClick r:id="rId4" action="ppaction://hlinkfile"/>
              </a:rPr>
              <a:t>NXT Circuit PPT</a:t>
            </a:r>
            <a:r>
              <a:rPr lang="en-US" dirty="0" smtClean="0">
                <a:effectLst/>
              </a:rPr>
              <a:t> : slide 1)</a:t>
            </a:r>
          </a:p>
          <a:p>
            <a:r>
              <a:rPr lang="en-US" dirty="0"/>
              <a:t>Power Source – Battery</a:t>
            </a:r>
          </a:p>
          <a:p>
            <a:r>
              <a:rPr lang="en-US" dirty="0"/>
              <a:t>Conducting Path – Wires</a:t>
            </a:r>
          </a:p>
          <a:p>
            <a:pPr defTabSz="931774">
              <a:defRPr/>
            </a:pPr>
            <a:r>
              <a:rPr lang="en-US" dirty="0"/>
              <a:t>Load – Motors, or other outputs (lamps, LCD screen, speaker)</a:t>
            </a:r>
          </a:p>
          <a:p>
            <a:r>
              <a:rPr lang="en-US" dirty="0"/>
              <a:t>Switch – NXT brick buttons, or other inputs</a:t>
            </a:r>
          </a:p>
          <a:p>
            <a:pPr lvl="1"/>
            <a:r>
              <a:rPr lang="en-US" dirty="0"/>
              <a:t>Ask students which sensor acts like a simple switch (Touch Sensor)</a:t>
            </a:r>
          </a:p>
          <a:p>
            <a:endParaRPr lang="en-US" dirty="0"/>
          </a:p>
          <a:p>
            <a:r>
              <a:rPr lang="en-US" u="sng" dirty="0" smtClean="0">
                <a:effectLst/>
              </a:rPr>
              <a:t>NXT Insulators, Conductors and Semiconductors</a:t>
            </a:r>
            <a:endParaRPr lang="en-US" dirty="0" smtClean="0">
              <a:effectLst/>
            </a:endParaRPr>
          </a:p>
          <a:p>
            <a:r>
              <a:rPr lang="en-US" dirty="0"/>
              <a:t>Conductors – Wires (slide 1)</a:t>
            </a:r>
          </a:p>
          <a:p>
            <a:r>
              <a:rPr lang="en-US" dirty="0"/>
              <a:t>Insulators – Plastic covers on electronic components</a:t>
            </a:r>
          </a:p>
          <a:p>
            <a:r>
              <a:rPr lang="en-US" dirty="0"/>
              <a:t>Semiconductors – Not as obvious from the outside</a:t>
            </a:r>
          </a:p>
          <a:p>
            <a:pPr lvl="1"/>
            <a:r>
              <a:rPr lang="en-US" dirty="0"/>
              <a:t>LED’s on battery pack or light sensor</a:t>
            </a:r>
          </a:p>
          <a:p>
            <a:pPr lvl="1"/>
            <a:r>
              <a:rPr lang="en-US" dirty="0"/>
              <a:t>LCD screen on NXT brick</a:t>
            </a:r>
          </a:p>
          <a:p>
            <a:pPr lvl="1"/>
            <a:r>
              <a:rPr lang="en-US" dirty="0"/>
              <a:t>Mostly inside plastic housings (slide 2)</a:t>
            </a:r>
          </a:p>
          <a:p>
            <a:pPr lvl="1"/>
            <a:r>
              <a:rPr lang="en-US" dirty="0"/>
              <a:t>Black plastics rectangles on circuit board are semiconductor computer chips</a:t>
            </a:r>
          </a:p>
          <a:p>
            <a:pPr lvl="1"/>
            <a:r>
              <a:rPr lang="en-US" dirty="0"/>
              <a:t>Also found in ultrasonic, sound and light sensors</a:t>
            </a:r>
          </a:p>
          <a:p>
            <a:pPr lvl="1"/>
            <a:r>
              <a:rPr lang="en-US" dirty="0"/>
              <a:t>Also found in motors (slide 3)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6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effectLst/>
              </a:rPr>
              <a:t>Instruction Guide: The NXT Circuit</a:t>
            </a:r>
          </a:p>
          <a:p>
            <a:r>
              <a:rPr lang="en-US" dirty="0" smtClean="0">
                <a:effectLst/>
              </a:rPr>
              <a:t>Submitted by </a:t>
            </a:r>
            <a:r>
              <a:rPr lang="en-US" u="none" strike="noStrike" dirty="0" smtClean="0">
                <a:effectLst/>
                <a:hlinkClick r:id="rId3" action="ppaction://hlinkfile" tooltip="View user profile."/>
              </a:rPr>
              <a:t>Randy Steele</a:t>
            </a:r>
            <a:r>
              <a:rPr lang="en-US" dirty="0" smtClean="0">
                <a:effectLst/>
              </a:rPr>
              <a:t> on 10 July, 2011 - 16:12</a:t>
            </a:r>
          </a:p>
          <a:p>
            <a:endParaRPr lang="en-US" u="none" strike="noStrike" dirty="0" smtClean="0">
              <a:effectLst/>
            </a:endParaRPr>
          </a:p>
          <a:p>
            <a:r>
              <a:rPr lang="en-US" dirty="0" smtClean="0">
                <a:effectLst/>
              </a:rPr>
              <a:t>This lesson applies the learning from the previous Circuits and Switches lesson to the particulars of the NXT.</a:t>
            </a:r>
          </a:p>
          <a:p>
            <a:endParaRPr lang="en-US" dirty="0" smtClean="0">
              <a:effectLst/>
            </a:endParaRPr>
          </a:p>
          <a:p>
            <a:r>
              <a:rPr lang="en-US" u="sng" dirty="0" smtClean="0">
                <a:effectLst/>
              </a:rPr>
              <a:t>The Four Parts of a NXT Circuit</a:t>
            </a:r>
            <a:r>
              <a:rPr lang="en-US" dirty="0" smtClean="0">
                <a:effectLst/>
              </a:rPr>
              <a:t> (see </a:t>
            </a:r>
            <a:r>
              <a:rPr lang="en-US" u="none" strike="noStrike" dirty="0" smtClean="0">
                <a:effectLst/>
                <a:hlinkClick r:id="rId4" action="ppaction://hlinkfile"/>
              </a:rPr>
              <a:t>NXT Circuit PPT</a:t>
            </a:r>
            <a:r>
              <a:rPr lang="en-US" dirty="0" smtClean="0">
                <a:effectLst/>
              </a:rPr>
              <a:t> : slide 1)</a:t>
            </a:r>
          </a:p>
          <a:p>
            <a:r>
              <a:rPr lang="en-US" dirty="0"/>
              <a:t>Power Source – Battery</a:t>
            </a:r>
          </a:p>
          <a:p>
            <a:r>
              <a:rPr lang="en-US" dirty="0"/>
              <a:t>Conducting Path – Wires</a:t>
            </a:r>
          </a:p>
          <a:p>
            <a:pPr defTabSz="931774">
              <a:defRPr/>
            </a:pPr>
            <a:r>
              <a:rPr lang="en-US" dirty="0"/>
              <a:t>Load – Motors, or other outputs (lamps, LCD screen, speaker)</a:t>
            </a:r>
          </a:p>
          <a:p>
            <a:r>
              <a:rPr lang="en-US" dirty="0"/>
              <a:t>Switch – NXT brick buttons, or other inputs</a:t>
            </a:r>
          </a:p>
          <a:p>
            <a:pPr lvl="1"/>
            <a:r>
              <a:rPr lang="en-US" dirty="0"/>
              <a:t>Ask students which sensor acts like a simple switch (Touch Sensor)</a:t>
            </a:r>
          </a:p>
          <a:p>
            <a:endParaRPr lang="en-US" dirty="0"/>
          </a:p>
          <a:p>
            <a:r>
              <a:rPr lang="en-US" u="sng" dirty="0" smtClean="0">
                <a:effectLst/>
              </a:rPr>
              <a:t>NXT Insulators, Conductors and Semiconductors</a:t>
            </a:r>
            <a:endParaRPr lang="en-US" dirty="0" smtClean="0">
              <a:effectLst/>
            </a:endParaRPr>
          </a:p>
          <a:p>
            <a:r>
              <a:rPr lang="en-US" dirty="0"/>
              <a:t>Conductors – Wires (slide 1)</a:t>
            </a:r>
          </a:p>
          <a:p>
            <a:r>
              <a:rPr lang="en-US" dirty="0"/>
              <a:t>Insulators – Plastic covers on electronic components</a:t>
            </a:r>
          </a:p>
          <a:p>
            <a:r>
              <a:rPr lang="en-US" dirty="0"/>
              <a:t>Semiconductors – Not as obvious from the outside</a:t>
            </a:r>
          </a:p>
          <a:p>
            <a:pPr lvl="1"/>
            <a:r>
              <a:rPr lang="en-US" dirty="0"/>
              <a:t>LED’s on battery pack or light sensor</a:t>
            </a:r>
          </a:p>
          <a:p>
            <a:pPr lvl="1"/>
            <a:r>
              <a:rPr lang="en-US" dirty="0"/>
              <a:t>LCD screen on NXT brick</a:t>
            </a:r>
          </a:p>
          <a:p>
            <a:pPr lvl="1"/>
            <a:r>
              <a:rPr lang="en-US" dirty="0"/>
              <a:t>Mostly inside plastic housings (slide 2)</a:t>
            </a:r>
          </a:p>
          <a:p>
            <a:pPr lvl="1"/>
            <a:r>
              <a:rPr lang="en-US" dirty="0"/>
              <a:t>Black plastics rectangles on circuit board are semiconductor computer chips</a:t>
            </a:r>
          </a:p>
          <a:p>
            <a:pPr lvl="1"/>
            <a:r>
              <a:rPr lang="en-US" dirty="0"/>
              <a:t>Also found in ultrasonic, sound and light sensors</a:t>
            </a:r>
          </a:p>
          <a:p>
            <a:pPr lvl="1"/>
            <a:r>
              <a:rPr lang="en-US" dirty="0"/>
              <a:t>Also found in motors (slide 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3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2A3C-7BEC-4E50-8BAA-6D6BC4F7E5B6}" type="datetimeFigureOut">
              <a:rPr lang="en-US" smtClean="0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C920C-18A3-458E-AB73-F295005324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3C4A8E-3D11-4A40-B71B-C107767A41EB}" type="datetimeFigureOut">
              <a:rPr lang="en-US" smtClean="0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DECD3-99F4-45FA-8F05-71E90F42F9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2E8F8-DD70-4AC7-907E-183E773B2C50}" type="datetimeFigureOut">
              <a:rPr lang="en-US" smtClean="0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0ABC2-60CD-4CC5-850E-778CE81861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89FF1-C9B1-483D-A7AE-280C3156B5C3}" type="datetimeFigureOut">
              <a:rPr lang="en-US" smtClean="0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9192E-0309-4E44-B0E7-C68B506DF8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05692-2874-4E2C-B780-888FA644FD73}" type="datetimeFigureOut">
              <a:rPr lang="en-US" smtClean="0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BDB97-C75C-4673-8821-BC6243ECBA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9E0605-D4A4-428E-838E-BFE2C8C23A54}" type="datetimeFigureOut">
              <a:rPr lang="en-US" smtClean="0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D6B43-998A-4053-A5FE-7770FC828C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BF894-FE63-44A8-944D-D0E1E3DBDBF3}" type="datetimeFigureOut">
              <a:rPr lang="en-US" smtClean="0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5E6A0-EE6A-4095-A861-9993768CB1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F6D7A-EE93-42E6-BF9B-6B08668698E2}" type="datetimeFigureOut">
              <a:rPr lang="en-US" smtClean="0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09795-8913-457D-8CC7-26F56BBCC1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B5154-7358-4305-A81A-1DED6F28E614}" type="datetimeFigureOut">
              <a:rPr lang="en-US" smtClean="0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15903-08AF-41E9-A99C-6A39A46DD1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8B583-CE5B-40DD-9066-878D0E320447}" type="datetimeFigureOut">
              <a:rPr lang="en-US" smtClean="0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69F7D-816F-414B-9957-508A0FEDF7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EEEE53-63A4-4B38-87E6-10FC0BC5CED8}" type="datetimeFigureOut">
              <a:rPr lang="en-US" smtClean="0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95FDEC2-B4DB-4EED-83D7-D50AB182E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0AF8018-8B95-4489-8BFA-FAE64DF28CC0}" type="datetimeFigureOut">
              <a:rPr lang="en-US" smtClean="0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141D3D1-0E21-4B2B-9C65-145B0E1EB4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sites/default/files/Unit_Review_Circuits_Computers_Jeopardy.ppt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Kln6zTy4C8&amp;feature=player_detailpage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feature=player_detailpage&amp;v=xvrjIJw3OSU" TargetMode="External"/><Relationship Id="rId4" Type="http://schemas.openxmlformats.org/officeDocument/2006/relationships/hyperlink" Target="http://www.youtube.com/watch?v=RdYHljZi7ys&amp;feature=player_detailpa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828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The NXT Circuit</a:t>
            </a:r>
            <a:br>
              <a:rPr lang="en-US" dirty="0" smtClean="0"/>
            </a:br>
            <a:r>
              <a:rPr lang="en-US" dirty="0" smtClean="0"/>
              <a:t> U2C2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NXT Electronic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86556"/>
            <a:ext cx="5410200" cy="317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 the Orange Button on the NXT Brick?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NXT Electronic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86556"/>
            <a:ext cx="5410200" cy="317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 the Orange Button on the NXT Brick?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NXT Electronic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86556"/>
            <a:ext cx="5410200" cy="317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are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Connecting Wires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NXT Electronic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86556"/>
            <a:ext cx="5410200" cy="317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are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Connecting Wires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NXT Brick Battery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NXT Brick Battery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NXT Brick Speaker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NXT Brick Speaker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Ultrasonic Sensor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Ultrasonic Sensor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4953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000" dirty="0" smtClean="0"/>
              <a:t>2.2 The NXT Circuit</a:t>
            </a:r>
            <a:endParaRPr lang="en-US" sz="5000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8534400" cy="5486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Overview: 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This lesson explores the NXT from an electrical circuit perspective. It is intended to follow the "Circuits and Switches" lesson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Objectives:  Students will be able to:</a:t>
            </a:r>
          </a:p>
          <a:p>
            <a:pPr marL="342900" indent="-342900" algn="l"/>
            <a:r>
              <a:rPr lang="en-US" sz="2400" b="1" dirty="0">
                <a:solidFill>
                  <a:schemeClr val="bg1"/>
                </a:solidFill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</a:rPr>
              <a:t>.	Describe </a:t>
            </a:r>
            <a:r>
              <a:rPr lang="en-US" sz="2400" b="1" dirty="0">
                <a:solidFill>
                  <a:schemeClr val="bg1"/>
                </a:solidFill>
              </a:rPr>
              <a:t>the NXT components that make up the four parts of a NXT circuit</a:t>
            </a:r>
          </a:p>
          <a:p>
            <a:pPr marL="342900" indent="-342900" algn="l"/>
            <a:r>
              <a:rPr lang="en-US" sz="2400" b="1" dirty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.	Name </a:t>
            </a:r>
            <a:r>
              <a:rPr lang="en-US" sz="2400" b="1" dirty="0">
                <a:solidFill>
                  <a:schemeClr val="bg1"/>
                </a:solidFill>
              </a:rPr>
              <a:t>NXT components that are examples of Insulators, Conductors and Semiconductors</a:t>
            </a:r>
            <a:endParaRPr lang="en-US" sz="2400" b="1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USB Cable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USB Cable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15-hole Beam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15-hole Beam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Motor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32471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Motor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6262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Touch Sensor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part of the 4 parts of a circuit 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Touch Sensor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Power Source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B) Conducting Path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C) Load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D) Switch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E) None of the above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58" y="1447800"/>
            <a:ext cx="923075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26" y="533400"/>
            <a:ext cx="9144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The NXT Electronics Circuit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526" y="1447800"/>
            <a:ext cx="1905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Conductor?</a:t>
            </a:r>
          </a:p>
          <a:p>
            <a:pPr eaLnBrk="1" hangingPunct="1"/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Insulator?</a:t>
            </a:r>
          </a:p>
          <a:p>
            <a:pPr eaLnBrk="1" hangingPunct="1"/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Semiconductor?</a:t>
            </a:r>
          </a:p>
          <a:p>
            <a:pPr eaLnBrk="1" hangingPunct="1"/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xt br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62897">
            <a:off x="-169863" y="1277938"/>
            <a:ext cx="4959351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74784" y="228600"/>
            <a:ext cx="9343456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NXT Brick – Outside &amp; Inside</a:t>
            </a:r>
          </a:p>
        </p:txBody>
      </p:sp>
      <p:pic>
        <p:nvPicPr>
          <p:cNvPr id="4100" name="Picture 3" descr="InsideNX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5052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6"/>
          <p:cNvSpPr txBox="1">
            <a:spLocks noChangeArrowheads="1"/>
          </p:cNvSpPr>
          <p:nvPr/>
        </p:nvSpPr>
        <p:spPr bwMode="auto">
          <a:xfrm rot="10800000">
            <a:off x="8077200" y="2057400"/>
            <a:ext cx="8001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Calibri" pitchFamily="34" charset="0"/>
              </a:rPr>
              <a:t>Semiconductors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Computer Chips</a:t>
            </a: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 rot="-5400000">
            <a:off x="497682" y="1299368"/>
            <a:ext cx="8001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Calibri" pitchFamily="34" charset="0"/>
              </a:rPr>
              <a:t>Semiconductor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LCD Screen &gt;&gt;&gt;</a:t>
            </a:r>
          </a:p>
        </p:txBody>
      </p:sp>
    </p:spTree>
    <p:extLst>
      <p:ext uri="{BB962C8B-B14F-4D97-AF65-F5344CB8AC3E}">
        <p14:creationId xmlns:p14="http://schemas.microsoft.com/office/powerpoint/2010/main" val="34252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8600" y="524150"/>
            <a:ext cx="8915400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Worksheet 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The NXT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Circuits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Name:___________________ Period:___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Date:_____ Score:__/15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b="1" dirty="0" smtClean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 lvl="0">
              <a:tabLst>
                <a:tab pos="406400" algn="l"/>
              </a:tabLst>
            </a:pPr>
            <a:r>
              <a:rPr lang="en-US" sz="1900" b="1" dirty="0" smtClean="0">
                <a:solidFill>
                  <a:schemeClr val="bg1"/>
                </a:solidFill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</a:rPr>
              <a:t>.	Name </a:t>
            </a:r>
            <a:r>
              <a:rPr lang="en-US" sz="2000" b="1" dirty="0">
                <a:solidFill>
                  <a:schemeClr val="bg1"/>
                </a:solidFill>
              </a:rPr>
              <a:t>the four parts of a circuit:        </a:t>
            </a:r>
            <a:r>
              <a:rPr lang="en-US" sz="2000" b="1" dirty="0" smtClean="0">
                <a:solidFill>
                  <a:schemeClr val="bg1"/>
                </a:solidFill>
              </a:rPr>
              <a:t>      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tabLst>
                <a:tab pos="4064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 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tabLst>
                <a:tab pos="406400" algn="l"/>
              </a:tabLst>
            </a:pPr>
            <a:endParaRPr lang="en-US" sz="2000" dirty="0">
              <a:solidFill>
                <a:schemeClr val="bg1"/>
              </a:solidFill>
            </a:endParaRPr>
          </a:p>
          <a:p>
            <a:pPr lvl="0">
              <a:tabLst>
                <a:tab pos="406400" algn="l"/>
              </a:tabLst>
            </a:pPr>
            <a:r>
              <a:rPr lang="en-US" sz="2000" b="1" dirty="0" smtClean="0">
                <a:solidFill>
                  <a:schemeClr val="bg1"/>
                </a:solidFill>
              </a:rPr>
              <a:t>2.	Identify </a:t>
            </a:r>
            <a:r>
              <a:rPr lang="en-US" sz="2000" b="1" dirty="0">
                <a:solidFill>
                  <a:schemeClr val="bg1"/>
                </a:solidFill>
              </a:rPr>
              <a:t>the four parts of a circuit in an NXT circuit of your choice: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0">
              <a:tabLst>
                <a:tab pos="4064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3.	Briefly </a:t>
            </a:r>
            <a:r>
              <a:rPr lang="en-US" sz="2000" b="1" dirty="0">
                <a:solidFill>
                  <a:schemeClr val="bg1"/>
                </a:solidFill>
              </a:rPr>
              <a:t>describe each of the four parts: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 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863600" lvl="0" indent="-863600">
              <a:tabLst>
                <a:tab pos="406400" algn="l"/>
              </a:tabLst>
            </a:pPr>
            <a:endParaRPr lang="en-US" sz="2000" dirty="0">
              <a:solidFill>
                <a:schemeClr val="bg1"/>
              </a:solidFill>
            </a:endParaRPr>
          </a:p>
          <a:p>
            <a:pPr marL="406400" lvl="0" indent="-406400">
              <a:tabLst>
                <a:tab pos="406400" algn="l"/>
              </a:tabLst>
            </a:pPr>
            <a:r>
              <a:rPr lang="en-US" sz="2000" b="1" dirty="0" smtClean="0">
                <a:solidFill>
                  <a:schemeClr val="bg1"/>
                </a:solidFill>
              </a:rPr>
              <a:t>4.	What </a:t>
            </a:r>
            <a:r>
              <a:rPr lang="en-US" sz="2000" b="1" dirty="0">
                <a:solidFill>
                  <a:schemeClr val="bg1"/>
                </a:solidFill>
              </a:rPr>
              <a:t>are the characteristics of an insulator, conductor and </a:t>
            </a:r>
            <a:r>
              <a:rPr lang="en-US" sz="2000" b="1" dirty="0" smtClean="0">
                <a:solidFill>
                  <a:schemeClr val="bg1"/>
                </a:solidFill>
              </a:rPr>
              <a:t>   semiconductor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tabLst>
                <a:tab pos="4064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  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tabLst>
                <a:tab pos="406400" algn="l"/>
              </a:tabLst>
            </a:pPr>
            <a:endParaRPr lang="en-US" sz="2000" dirty="0">
              <a:solidFill>
                <a:schemeClr val="bg1"/>
              </a:solidFill>
            </a:endParaRPr>
          </a:p>
          <a:p>
            <a:pPr marL="406400" lvl="0" indent="-406400">
              <a:tabLst>
                <a:tab pos="406400" algn="l"/>
              </a:tabLst>
            </a:pPr>
            <a:r>
              <a:rPr lang="en-US" sz="2000" b="1" dirty="0" smtClean="0">
                <a:solidFill>
                  <a:schemeClr val="bg1"/>
                </a:solidFill>
              </a:rPr>
              <a:t>5.	Give </a:t>
            </a:r>
            <a:r>
              <a:rPr lang="en-US" sz="2000" b="1" dirty="0">
                <a:solidFill>
                  <a:schemeClr val="bg1"/>
                </a:solidFill>
              </a:rPr>
              <a:t>an example of an insulator, conductor and semiconductor in an NXT </a:t>
            </a:r>
            <a:r>
              <a:rPr lang="en-US" sz="2000" b="1" dirty="0" smtClean="0">
                <a:solidFill>
                  <a:schemeClr val="bg1"/>
                </a:solidFill>
              </a:rPr>
              <a:t>circuit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motor cutaw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527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otor par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11575"/>
            <a:ext cx="38862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14559" y="228600"/>
            <a:ext cx="59647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NXT Motor – Inside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5400000">
            <a:off x="2690812" y="4348163"/>
            <a:ext cx="17240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Calibri" pitchFamily="34" charset="0"/>
              </a:rPr>
              <a:t>Semiconductors &gt;&gt;&gt;&gt;&gt;&gt;&gt;&gt;&gt;&gt;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Computer Chips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Motor Encoders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Track how much </a:t>
            </a:r>
            <a:br>
              <a:rPr lang="en-US" sz="2000" b="1">
                <a:latin typeface="Calibri" pitchFamily="34" charset="0"/>
              </a:rPr>
            </a:br>
            <a:r>
              <a:rPr lang="en-US" sz="2000" b="1">
                <a:latin typeface="Calibri" pitchFamily="34" charset="0"/>
              </a:rPr>
              <a:t>the motor has turned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92800" y="1371600"/>
            <a:ext cx="325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Calibri" pitchFamily="34" charset="0"/>
              </a:rPr>
              <a:t>These NXT parts also have 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semiconductors inside them: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Ultrasonic sensor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Sound sensor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Light sensor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Battery </a:t>
            </a:r>
          </a:p>
        </p:txBody>
      </p:sp>
    </p:spTree>
    <p:extLst>
      <p:ext uri="{BB962C8B-B14F-4D97-AF65-F5344CB8AC3E}">
        <p14:creationId xmlns:p14="http://schemas.microsoft.com/office/powerpoint/2010/main" val="256812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1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382000" cy="438912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Conductor</a:t>
            </a:r>
            <a:r>
              <a:rPr lang="en-US" dirty="0" smtClean="0">
                <a:solidFill>
                  <a:schemeClr val="bg1"/>
                </a:solidFill>
              </a:rPr>
              <a:t> lets electricity flow…..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A) all the time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only under certain </a:t>
            </a:r>
          </a:p>
          <a:p>
            <a:pPr marL="401638" indent="-401638" eaLnBrk="1" hangingPunct="1">
              <a:buFont typeface="Arial" charset="0"/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conditions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never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D)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38734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1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382000" cy="438912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Conductor</a:t>
            </a:r>
            <a:r>
              <a:rPr lang="en-US" dirty="0" smtClean="0">
                <a:solidFill>
                  <a:schemeClr val="bg1"/>
                </a:solidFill>
              </a:rPr>
              <a:t> lets electricity flow…..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FFFF00"/>
                </a:solidFill>
              </a:rPr>
              <a:t>A) all the time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only under certain </a:t>
            </a:r>
          </a:p>
          <a:p>
            <a:pPr marL="401638" indent="-401638" eaLnBrk="1" hangingPunct="1">
              <a:buFont typeface="Arial" charset="0"/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conditions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never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D)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10802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2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382000" cy="438912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b="1" dirty="0" smtClean="0">
                <a:solidFill>
                  <a:schemeClr val="bg1"/>
                </a:solidFill>
              </a:rPr>
              <a:t>Insulator</a:t>
            </a:r>
            <a:r>
              <a:rPr lang="en-US" dirty="0" smtClean="0">
                <a:solidFill>
                  <a:schemeClr val="bg1"/>
                </a:solidFill>
              </a:rPr>
              <a:t> lets electricity flow…..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A) all the time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only under certain </a:t>
            </a:r>
          </a:p>
          <a:p>
            <a:pPr eaLnBrk="1" hangingPunct="1">
              <a:buFont typeface="Arial" charset="0"/>
              <a:buNone/>
              <a:tabLst>
                <a:tab pos="401638" algn="l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conditions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never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D)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35505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2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382000" cy="438912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b="1" dirty="0" smtClean="0">
                <a:solidFill>
                  <a:schemeClr val="bg1"/>
                </a:solidFill>
              </a:rPr>
              <a:t>Insulator</a:t>
            </a:r>
            <a:r>
              <a:rPr lang="en-US" dirty="0" smtClean="0">
                <a:solidFill>
                  <a:schemeClr val="bg1"/>
                </a:solidFill>
              </a:rPr>
              <a:t> lets electricity flow…..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A) all the time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only under certain </a:t>
            </a:r>
          </a:p>
          <a:p>
            <a:pPr eaLnBrk="1" hangingPunct="1">
              <a:buFont typeface="Arial" charset="0"/>
              <a:buNone/>
              <a:tabLst>
                <a:tab pos="401638" algn="l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conditions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FFFF00"/>
                </a:solidFill>
              </a:rPr>
              <a:t>C) never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D)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29899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3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38912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Semiconductor</a:t>
            </a:r>
            <a:r>
              <a:rPr lang="en-US" dirty="0" smtClean="0">
                <a:solidFill>
                  <a:schemeClr val="bg1"/>
                </a:solidFill>
              </a:rPr>
              <a:t> lets electricity flow…..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A) all the time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FFFF00"/>
                </a:solidFill>
              </a:rPr>
              <a:t>B) only under certain </a:t>
            </a:r>
          </a:p>
          <a:p>
            <a:pPr eaLnBrk="1" hangingPunct="1">
              <a:buFont typeface="Arial" charset="0"/>
              <a:buNone/>
              <a:tabLst>
                <a:tab pos="401638" algn="l"/>
              </a:tabLst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conditions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never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D)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39471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3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38912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Semiconductor</a:t>
            </a:r>
            <a:r>
              <a:rPr lang="en-US" dirty="0" smtClean="0">
                <a:solidFill>
                  <a:schemeClr val="bg1"/>
                </a:solidFill>
              </a:rPr>
              <a:t> lets electricity flow…..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A) all the time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only under certain </a:t>
            </a:r>
          </a:p>
          <a:p>
            <a:pPr eaLnBrk="1" hangingPunct="1">
              <a:buFont typeface="Arial" charset="0"/>
              <a:buNone/>
              <a:tabLst>
                <a:tab pos="401638" algn="l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conditions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never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D)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42476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4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Which of these parts of an NXT circuit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contains a </a:t>
            </a:r>
            <a:r>
              <a:rPr lang="en-US" b="1" dirty="0" smtClean="0">
                <a:solidFill>
                  <a:schemeClr val="bg1"/>
                </a:solidFill>
              </a:rPr>
              <a:t>Conductor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A) The NXT Brick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The Connecting </a:t>
            </a:r>
          </a:p>
          <a:p>
            <a:pPr eaLnBrk="1" hangingPunct="1">
              <a:buFont typeface="Arial" charset="0"/>
              <a:buNone/>
              <a:tabLst>
                <a:tab pos="457200" algn="l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Wires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The Touch Sensor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D)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0576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4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Which of these parts of an NXT circuit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contains a </a:t>
            </a:r>
            <a:r>
              <a:rPr lang="en-US" b="1" dirty="0" smtClean="0">
                <a:solidFill>
                  <a:schemeClr val="bg1"/>
                </a:solidFill>
              </a:rPr>
              <a:t>Conductor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A) The NXT Brick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The Connecting </a:t>
            </a:r>
          </a:p>
          <a:p>
            <a:pPr eaLnBrk="1" hangingPunct="1">
              <a:buFont typeface="Arial" charset="0"/>
              <a:buNone/>
              <a:tabLst>
                <a:tab pos="457200" algn="l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Wires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The Touch Sensor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FFFF00"/>
                </a:solidFill>
              </a:rPr>
              <a:t>D)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6916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5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Which of these parts of an NXT circuit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contains </a:t>
            </a:r>
            <a:r>
              <a:rPr lang="en-US" b="1" dirty="0" smtClean="0">
                <a:solidFill>
                  <a:schemeClr val="bg1"/>
                </a:solidFill>
              </a:rPr>
              <a:t>Insulators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A) The NXT Brick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The Connecting </a:t>
            </a:r>
          </a:p>
          <a:p>
            <a:pPr eaLnBrk="1" hangingPunct="1">
              <a:buFont typeface="Arial" charset="0"/>
              <a:buNone/>
              <a:tabLst>
                <a:tab pos="401638" algn="l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Wires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The Touch Sensor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D)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8081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58" y="1447800"/>
            <a:ext cx="923075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6943726" y="4611231"/>
            <a:ext cx="2209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Power Source?</a:t>
            </a:r>
          </a:p>
          <a:p>
            <a:pPr eaLnBrk="1" hangingPunct="1"/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Conducting Path?</a:t>
            </a:r>
          </a:p>
          <a:p>
            <a:pPr eaLnBrk="1" hangingPunct="1"/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Load?</a:t>
            </a:r>
          </a:p>
          <a:p>
            <a:pPr eaLnBrk="1" hangingPunct="1"/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Switch?</a:t>
            </a:r>
          </a:p>
        </p:txBody>
      </p:sp>
      <p:sp>
        <p:nvSpPr>
          <p:cNvPr id="6" name="Rectangle 5"/>
          <p:cNvSpPr/>
          <p:nvPr/>
        </p:nvSpPr>
        <p:spPr>
          <a:xfrm>
            <a:off x="9526" y="533400"/>
            <a:ext cx="9144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The NXT Electronics Circuit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526" y="1447800"/>
            <a:ext cx="1905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Conductor?</a:t>
            </a:r>
          </a:p>
          <a:p>
            <a:pPr eaLnBrk="1" hangingPunct="1"/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Insulator?</a:t>
            </a:r>
          </a:p>
          <a:p>
            <a:pPr eaLnBrk="1" hangingPunct="1"/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Semiconductor?</a:t>
            </a:r>
          </a:p>
          <a:p>
            <a:pPr eaLnBrk="1" hangingPunct="1"/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5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Which of these parts of an NXT circuit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contains </a:t>
            </a:r>
            <a:r>
              <a:rPr lang="en-US" b="1" dirty="0" smtClean="0">
                <a:solidFill>
                  <a:schemeClr val="bg1"/>
                </a:solidFill>
              </a:rPr>
              <a:t>Insulators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A) The NXT Brick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The Connecting </a:t>
            </a:r>
          </a:p>
          <a:p>
            <a:pPr eaLnBrk="1" hangingPunct="1">
              <a:buFont typeface="Arial" charset="0"/>
              <a:buNone/>
              <a:tabLst>
                <a:tab pos="401638" algn="l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Wires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The Touch Sensor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FFFF00"/>
                </a:solidFill>
              </a:rPr>
              <a:t>D)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7964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6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Which of these parts of an NXT circuit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contains </a:t>
            </a:r>
            <a:r>
              <a:rPr lang="en-US" b="1" dirty="0" smtClean="0">
                <a:solidFill>
                  <a:schemeClr val="bg1"/>
                </a:solidFill>
              </a:rPr>
              <a:t>Semiconductors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A) The NXT Brick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The Connecting </a:t>
            </a:r>
          </a:p>
          <a:p>
            <a:pPr eaLnBrk="1" hangingPunct="1">
              <a:buFont typeface="Arial" charset="0"/>
              <a:buNone/>
              <a:tabLst>
                <a:tab pos="401638" algn="l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Wires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The Touch Sensor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D)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30518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6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Which of these parts of an NXT circuit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contains </a:t>
            </a:r>
            <a:r>
              <a:rPr lang="en-US" b="1" dirty="0" smtClean="0">
                <a:solidFill>
                  <a:schemeClr val="bg1"/>
                </a:solidFill>
              </a:rPr>
              <a:t>Semiconductors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FFFF00"/>
                </a:solidFill>
              </a:rPr>
              <a:t>A) The NXT Brick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B) The Connecting </a:t>
            </a:r>
          </a:p>
          <a:p>
            <a:pPr eaLnBrk="1" hangingPunct="1">
              <a:buFont typeface="Arial" charset="0"/>
              <a:buNone/>
              <a:tabLst>
                <a:tab pos="401638" algn="l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Wires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C) The Touch Sensor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D)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37479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of these is an example of a </a:t>
            </a:r>
            <a:r>
              <a:rPr lang="en-US" b="1" dirty="0" smtClean="0">
                <a:solidFill>
                  <a:schemeClr val="bg1"/>
                </a:solidFill>
              </a:rPr>
              <a:t>Semiconductor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in the NXT system?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The Brick LCD screen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B) The Battery LED light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C) The Motor Encoder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D) The Brick’s “Brain”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E) All of the above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5589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Which of these is an example of a </a:t>
            </a:r>
            <a:r>
              <a:rPr lang="en-US" b="1" dirty="0" smtClean="0">
                <a:solidFill>
                  <a:schemeClr val="bg1"/>
                </a:solidFill>
              </a:rPr>
              <a:t>Semiconductor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in the NXT system?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A) The Brick LCD screen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B) The Battery LED light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C) The Motor Encoder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D) The Brick’s “Brain”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E) All of the above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8600" y="524150"/>
            <a:ext cx="8915400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Worksheet 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The NXT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Circuits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Name:___________________ Period:___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Date:_____ Score:__/15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b="1" dirty="0" smtClean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 lvl="0">
              <a:tabLst>
                <a:tab pos="406400" algn="l"/>
              </a:tabLst>
            </a:pPr>
            <a:r>
              <a:rPr lang="en-US" sz="1900" b="1" dirty="0" smtClean="0">
                <a:solidFill>
                  <a:schemeClr val="bg1"/>
                </a:solidFill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</a:rPr>
              <a:t>.	Name </a:t>
            </a:r>
            <a:r>
              <a:rPr lang="en-US" sz="2000" b="1" dirty="0">
                <a:solidFill>
                  <a:schemeClr val="bg1"/>
                </a:solidFill>
              </a:rPr>
              <a:t>the four parts of a circuit:        </a:t>
            </a:r>
            <a:r>
              <a:rPr lang="en-US" sz="2000" b="1" dirty="0" smtClean="0">
                <a:solidFill>
                  <a:schemeClr val="bg1"/>
                </a:solidFill>
              </a:rPr>
              <a:t>      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tabLst>
                <a:tab pos="4064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 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tabLst>
                <a:tab pos="406400" algn="l"/>
              </a:tabLst>
            </a:pPr>
            <a:endParaRPr lang="en-US" sz="2000" dirty="0">
              <a:solidFill>
                <a:schemeClr val="bg1"/>
              </a:solidFill>
            </a:endParaRPr>
          </a:p>
          <a:p>
            <a:pPr lvl="0">
              <a:tabLst>
                <a:tab pos="406400" algn="l"/>
              </a:tabLst>
            </a:pPr>
            <a:r>
              <a:rPr lang="en-US" sz="2000" b="1" dirty="0" smtClean="0">
                <a:solidFill>
                  <a:schemeClr val="bg1"/>
                </a:solidFill>
              </a:rPr>
              <a:t>2.	Identify </a:t>
            </a:r>
            <a:r>
              <a:rPr lang="en-US" sz="2000" b="1" dirty="0">
                <a:solidFill>
                  <a:schemeClr val="bg1"/>
                </a:solidFill>
              </a:rPr>
              <a:t>the four parts of a circuit in an NXT circuit of your choice: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0">
              <a:tabLst>
                <a:tab pos="4064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3.	Briefly </a:t>
            </a:r>
            <a:r>
              <a:rPr lang="en-US" sz="2000" b="1" dirty="0">
                <a:solidFill>
                  <a:schemeClr val="bg1"/>
                </a:solidFill>
              </a:rPr>
              <a:t>describe each of the four parts: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 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863600" lvl="0" indent="-863600">
              <a:tabLst>
                <a:tab pos="406400" algn="l"/>
              </a:tabLst>
            </a:pPr>
            <a:endParaRPr lang="en-US" sz="2000" dirty="0">
              <a:solidFill>
                <a:schemeClr val="bg1"/>
              </a:solidFill>
            </a:endParaRPr>
          </a:p>
          <a:p>
            <a:pPr marL="406400" lvl="0" indent="-406400">
              <a:tabLst>
                <a:tab pos="406400" algn="l"/>
              </a:tabLst>
            </a:pPr>
            <a:r>
              <a:rPr lang="en-US" sz="2000" b="1" dirty="0" smtClean="0">
                <a:solidFill>
                  <a:schemeClr val="bg1"/>
                </a:solidFill>
              </a:rPr>
              <a:t>4.	What </a:t>
            </a:r>
            <a:r>
              <a:rPr lang="en-US" sz="2000" b="1" dirty="0">
                <a:solidFill>
                  <a:schemeClr val="bg1"/>
                </a:solidFill>
              </a:rPr>
              <a:t>are the characteristics of an insulator, conductor and </a:t>
            </a:r>
            <a:r>
              <a:rPr lang="en-US" sz="2000" b="1" dirty="0" smtClean="0">
                <a:solidFill>
                  <a:schemeClr val="bg1"/>
                </a:solidFill>
              </a:rPr>
              <a:t>   semiconductor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tabLst>
                <a:tab pos="4064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  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tabLst>
                <a:tab pos="406400" algn="l"/>
              </a:tabLst>
            </a:pPr>
            <a:endParaRPr lang="en-US" sz="2000" dirty="0">
              <a:solidFill>
                <a:schemeClr val="bg1"/>
              </a:solidFill>
            </a:endParaRPr>
          </a:p>
          <a:p>
            <a:pPr marL="406400" lvl="0" indent="-406400">
              <a:tabLst>
                <a:tab pos="406400" algn="l"/>
              </a:tabLst>
            </a:pPr>
            <a:r>
              <a:rPr lang="en-US" sz="2000" b="1" dirty="0" smtClean="0">
                <a:solidFill>
                  <a:schemeClr val="bg1"/>
                </a:solidFill>
              </a:rPr>
              <a:t>5.	Give </a:t>
            </a:r>
            <a:r>
              <a:rPr lang="en-US" sz="2000" b="1" dirty="0">
                <a:solidFill>
                  <a:schemeClr val="bg1"/>
                </a:solidFill>
              </a:rPr>
              <a:t>an example of an insulator, conductor and semiconductor in an NXT </a:t>
            </a:r>
            <a:r>
              <a:rPr lang="en-US" sz="2000" b="1" dirty="0" smtClean="0">
                <a:solidFill>
                  <a:schemeClr val="bg1"/>
                </a:solidFill>
              </a:rPr>
              <a:t>circuit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Circuits </a:t>
            </a:r>
            <a:r>
              <a:rPr lang="en-US" dirty="0" smtClean="0"/>
              <a:t>&amp; Computers</a:t>
            </a:r>
            <a:r>
              <a:rPr lang="en-US" dirty="0"/>
              <a:t> </a:t>
            </a:r>
            <a:r>
              <a:rPr lang="en-US" dirty="0" smtClean="0"/>
              <a:t>-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/>
              </a:rPr>
              <a:t>Jeopardy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819912"/>
          </a:xfrm>
        </p:spPr>
        <p:txBody>
          <a:bodyPr/>
          <a:lstStyle/>
          <a:p>
            <a:pPr algn="ctr"/>
            <a:r>
              <a:rPr lang="en-US" dirty="0" smtClean="0"/>
              <a:t>Transistors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257800"/>
          </a:xfrm>
        </p:spPr>
        <p:txBody>
          <a:bodyPr/>
          <a:lstStyle/>
          <a:p>
            <a:r>
              <a:rPr lang="en-US" b="1" dirty="0"/>
              <a:t>Assembling Transistor Radios </a:t>
            </a:r>
            <a:r>
              <a:rPr lang="en-US" b="1" dirty="0" smtClean="0"/>
              <a:t>1955 (2:36)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www.youtube.com/watch?v=kKln6zTy4C8&amp;feature=player_detailpage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/>
              <a:t>How the first transistor worked </a:t>
            </a:r>
            <a:r>
              <a:rPr lang="en-US" b="1" dirty="0" smtClean="0"/>
              <a:t>(4:46)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www.youtube.com/watch?v=RdYHljZi7ys&amp;feature=player_detailpage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b="1" dirty="0"/>
              <a:t>Does the first transistor ever built still work? </a:t>
            </a:r>
            <a:r>
              <a:rPr lang="en-US" b="1" dirty="0" smtClean="0"/>
              <a:t> (3:00)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www.youtube.com/watch?feature=player_detailpage&amp;v=xvrjIJw3OSU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xt br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62897">
            <a:off x="-169863" y="1277938"/>
            <a:ext cx="4959351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74784" y="228600"/>
            <a:ext cx="9343456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NXT Brick – Outside &amp; Inside</a:t>
            </a:r>
          </a:p>
        </p:txBody>
      </p:sp>
      <p:pic>
        <p:nvPicPr>
          <p:cNvPr id="4100" name="Picture 3" descr="InsideNX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5052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6"/>
          <p:cNvSpPr txBox="1">
            <a:spLocks noChangeArrowheads="1"/>
          </p:cNvSpPr>
          <p:nvPr/>
        </p:nvSpPr>
        <p:spPr bwMode="auto">
          <a:xfrm rot="10800000">
            <a:off x="8077200" y="2057400"/>
            <a:ext cx="8001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Calibri" pitchFamily="34" charset="0"/>
              </a:rPr>
              <a:t>Semiconductors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Computer Chips</a:t>
            </a: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 rot="-5400000">
            <a:off x="497682" y="1299368"/>
            <a:ext cx="8001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Calibri" pitchFamily="34" charset="0"/>
              </a:rPr>
              <a:t>Semiconductor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LCD Screen &gt;&gt;&gt;</a:t>
            </a:r>
          </a:p>
        </p:txBody>
      </p:sp>
    </p:spTree>
    <p:extLst>
      <p:ext uri="{BB962C8B-B14F-4D97-AF65-F5344CB8AC3E}">
        <p14:creationId xmlns:p14="http://schemas.microsoft.com/office/powerpoint/2010/main" val="26341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NXT Brick </a:t>
            </a:r>
            <a:r>
              <a:rPr lang="en-U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–Inside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0" y="1523999"/>
            <a:ext cx="8863219" cy="5243835"/>
          </a:xfrm>
        </p:spPr>
      </p:pic>
    </p:spTree>
    <p:extLst>
      <p:ext uri="{BB962C8B-B14F-4D97-AF65-F5344CB8AC3E}">
        <p14:creationId xmlns:p14="http://schemas.microsoft.com/office/powerpoint/2010/main" val="28124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NXT Brick </a:t>
            </a:r>
            <a:r>
              <a:rPr lang="en-U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–Inside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833269" cy="5426581"/>
          </a:xfrm>
        </p:spPr>
      </p:pic>
    </p:spTree>
    <p:extLst>
      <p:ext uri="{BB962C8B-B14F-4D97-AF65-F5344CB8AC3E}">
        <p14:creationId xmlns:p14="http://schemas.microsoft.com/office/powerpoint/2010/main" val="8187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motor cutaw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527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otor par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11575"/>
            <a:ext cx="38862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14559" y="228600"/>
            <a:ext cx="59647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NXT Motor – Inside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5400000">
            <a:off x="2690812" y="4348163"/>
            <a:ext cx="17240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Calibri" pitchFamily="34" charset="0"/>
              </a:rPr>
              <a:t>Semiconductors &gt;&gt;&gt;&gt;&gt;&gt;&gt;&gt;&gt;&gt;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Computer Chips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Motor Encoders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Track how much </a:t>
            </a:r>
            <a:br>
              <a:rPr lang="en-US" sz="2000" b="1">
                <a:latin typeface="Calibri" pitchFamily="34" charset="0"/>
              </a:rPr>
            </a:br>
            <a:r>
              <a:rPr lang="en-US" sz="2000" b="1">
                <a:latin typeface="Calibri" pitchFamily="34" charset="0"/>
              </a:rPr>
              <a:t>the motor has turned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92800" y="1371600"/>
            <a:ext cx="325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Calibri" pitchFamily="34" charset="0"/>
              </a:rPr>
              <a:t>These NXT parts also have 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semiconductors inside them: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Ultrasonic sensor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Sound sensor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Light sensor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Battery </a:t>
            </a:r>
          </a:p>
        </p:txBody>
      </p:sp>
    </p:spTree>
    <p:extLst>
      <p:ext uri="{BB962C8B-B14F-4D97-AF65-F5344CB8AC3E}">
        <p14:creationId xmlns:p14="http://schemas.microsoft.com/office/powerpoint/2010/main" val="32829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NXT Electron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58" y="1447800"/>
            <a:ext cx="923075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6943726" y="4611231"/>
            <a:ext cx="2209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Power Source?</a:t>
            </a:r>
          </a:p>
          <a:p>
            <a:pPr eaLnBrk="1" hangingPunct="1"/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Conducting Path?</a:t>
            </a:r>
          </a:p>
          <a:p>
            <a:pPr eaLnBrk="1" hangingPunct="1"/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Load?</a:t>
            </a:r>
          </a:p>
          <a:p>
            <a:pPr eaLnBrk="1" hangingPunct="1"/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Switch?</a:t>
            </a:r>
          </a:p>
        </p:txBody>
      </p:sp>
      <p:sp>
        <p:nvSpPr>
          <p:cNvPr id="6" name="Rectangle 5"/>
          <p:cNvSpPr/>
          <p:nvPr/>
        </p:nvSpPr>
        <p:spPr>
          <a:xfrm>
            <a:off x="9526" y="533400"/>
            <a:ext cx="9144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The NXT Electronics Circuit</a:t>
            </a:r>
          </a:p>
        </p:txBody>
      </p:sp>
    </p:spTree>
    <p:extLst>
      <p:ext uri="{BB962C8B-B14F-4D97-AF65-F5344CB8AC3E}">
        <p14:creationId xmlns:p14="http://schemas.microsoft.com/office/powerpoint/2010/main" val="32887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12187</TotalTime>
  <Words>5198</Words>
  <Application>Microsoft Office PowerPoint</Application>
  <PresentationFormat>On-screen Show (4:3)</PresentationFormat>
  <Paragraphs>1057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The NXT Circuit  U2C2</vt:lpstr>
      <vt:lpstr>2.2 The NXT Circuit</vt:lpstr>
      <vt:lpstr>PowerPoint Presentation</vt:lpstr>
      <vt:lpstr>PowerPoint Presentation</vt:lpstr>
      <vt:lpstr>PowerPoint Presentation</vt:lpstr>
      <vt:lpstr>NXT Brick –Inside</vt:lpstr>
      <vt:lpstr>NXT Brick –Inside</vt:lpstr>
      <vt:lpstr>PowerPoint Presentation</vt:lpstr>
      <vt:lpstr>PowerPoint Presentation</vt:lpstr>
      <vt:lpstr>Review Question 1</vt:lpstr>
      <vt:lpstr>Review Question 1</vt:lpstr>
      <vt:lpstr>Review Question 2</vt:lpstr>
      <vt:lpstr>Review Question 2</vt:lpstr>
      <vt:lpstr>Review Question 3</vt:lpstr>
      <vt:lpstr>Review Question 3</vt:lpstr>
      <vt:lpstr>Review Question 4</vt:lpstr>
      <vt:lpstr>Review Question 4</vt:lpstr>
      <vt:lpstr>Review Question 5</vt:lpstr>
      <vt:lpstr>Review Question 5</vt:lpstr>
      <vt:lpstr>Review Question 6</vt:lpstr>
      <vt:lpstr>Review Question 6</vt:lpstr>
      <vt:lpstr>Review Question 7</vt:lpstr>
      <vt:lpstr>Review Question 7</vt:lpstr>
      <vt:lpstr>Review Question 8</vt:lpstr>
      <vt:lpstr>Review Question 8</vt:lpstr>
      <vt:lpstr>Review Question 9</vt:lpstr>
      <vt:lpstr>Review Question 9</vt:lpstr>
      <vt:lpstr>PowerPoint Presentation</vt:lpstr>
      <vt:lpstr>PowerPoint Presentation</vt:lpstr>
      <vt:lpstr>PowerPoint Presentation</vt:lpstr>
      <vt:lpstr>Review Question 1</vt:lpstr>
      <vt:lpstr>Review Question 1</vt:lpstr>
      <vt:lpstr>Review Question 2</vt:lpstr>
      <vt:lpstr>Review Question 2</vt:lpstr>
      <vt:lpstr>Review Question 3</vt:lpstr>
      <vt:lpstr>Review Question 3</vt:lpstr>
      <vt:lpstr>Review Question 4</vt:lpstr>
      <vt:lpstr>Review Question 4</vt:lpstr>
      <vt:lpstr>Review Question 5</vt:lpstr>
      <vt:lpstr>Review Question 5</vt:lpstr>
      <vt:lpstr>Review Question 6</vt:lpstr>
      <vt:lpstr>Review Question 6</vt:lpstr>
      <vt:lpstr>Review Question 7</vt:lpstr>
      <vt:lpstr>Review Question 7</vt:lpstr>
      <vt:lpstr>PowerPoint Presentation</vt:lpstr>
      <vt:lpstr>Circuits &amp; Computers - Review</vt:lpstr>
      <vt:lpstr>Transistors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Rule</dc:title>
  <dc:creator>Randy</dc:creator>
  <cp:lastModifiedBy>tmann</cp:lastModifiedBy>
  <cp:revision>271</cp:revision>
  <cp:lastPrinted>2013-03-05T20:30:14Z</cp:lastPrinted>
  <dcterms:created xsi:type="dcterms:W3CDTF">2009-07-20T13:44:00Z</dcterms:created>
  <dcterms:modified xsi:type="dcterms:W3CDTF">2013-03-05T20:34:42Z</dcterms:modified>
</cp:coreProperties>
</file>